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83" r:id="rId4"/>
    <p:sldId id="264" r:id="rId5"/>
    <p:sldId id="301" r:id="rId6"/>
    <p:sldId id="282" r:id="rId7"/>
    <p:sldId id="302" r:id="rId8"/>
    <p:sldId id="300" r:id="rId9"/>
    <p:sldId id="295" r:id="rId10"/>
    <p:sldId id="293" r:id="rId11"/>
    <p:sldId id="267" r:id="rId12"/>
    <p:sldId id="268" r:id="rId13"/>
    <p:sldId id="269" r:id="rId14"/>
    <p:sldId id="309" r:id="rId15"/>
    <p:sldId id="306" r:id="rId16"/>
    <p:sldId id="280" r:id="rId17"/>
    <p:sldId id="308" r:id="rId18"/>
    <p:sldId id="31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830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8" autoAdjust="0"/>
    <p:restoredTop sz="99878" autoAdjust="0"/>
  </p:normalViewPr>
  <p:slideViewPr>
    <p:cSldViewPr>
      <p:cViewPr>
        <p:scale>
          <a:sx n="90" d="100"/>
          <a:sy n="90" d="100"/>
        </p:scale>
        <p:origin x="-528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Всего </a:t>
            </a:r>
            <a:r>
              <a:rPr lang="ru-RU" dirty="0" smtClean="0"/>
              <a:t>доходов:</a:t>
            </a: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5.0453930245142116E-2"/>
          <c:y val="0.28235252946611045"/>
          <c:w val="0.45406793188545025"/>
          <c:h val="0.4616357307502075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доходов за 2018 год: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Гранты</c:v>
                </c:pt>
                <c:pt idx="1">
                  <c:v>Пожертвования от организаций</c:v>
                </c:pt>
                <c:pt idx="2">
                  <c:v>конкурс на консолидированный бюджет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2396455</c:v>
                </c:pt>
                <c:pt idx="1">
                  <c:v>500000</c:v>
                </c:pt>
                <c:pt idx="2">
                  <c:v>525000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1000" baseline="0">
                <a:latin typeface="Verdana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 baseline="0">
                <a:latin typeface="Verdana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000" baseline="0">
                <a:latin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19962512489335"/>
          <c:y val="0.18329017236391468"/>
          <c:w val="0.43193575637622045"/>
          <c:h val="0.6981921386377000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>
        <c:manualLayout>
          <c:layoutTarget val="inner"/>
          <c:xMode val="edge"/>
          <c:yMode val="edge"/>
          <c:x val="0.16373603908180293"/>
          <c:y val="0.27149320835104318"/>
          <c:w val="0.36133754387519368"/>
          <c:h val="0.4982053732543669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Доходы/Расходы</c:v>
                </c:pt>
              </c:strCache>
            </c:strRef>
          </c:tx>
          <c:explosion val="3"/>
          <c:cat>
            <c:strRef>
              <c:f>Лист1!$A$2:$A$3</c:f>
              <c:strCache>
                <c:ptCount val="2"/>
                <c:pt idx="0">
                  <c:v>Доход</c:v>
                </c:pt>
                <c:pt idx="1">
                  <c:v>Расход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3421455</c:v>
                </c:pt>
                <c:pt idx="1">
                  <c:v>3412986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000" baseline="0">
                <a:latin typeface="Verdana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 baseline="0">
                <a:latin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1261930406997533"/>
          <c:y val="0.38571463112323734"/>
          <c:w val="0.37565910855020584"/>
          <c:h val="0.27380258533146373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plotArea>
      <c:layout>
        <c:manualLayout>
          <c:layoutTarget val="inner"/>
          <c:xMode val="edge"/>
          <c:yMode val="edge"/>
          <c:x val="0.17605759584038724"/>
          <c:y val="6.7813495040893693E-2"/>
          <c:w val="0.628472686441505"/>
          <c:h val="0.61601640219343035"/>
        </c:manualLayout>
      </c:layout>
      <c:bubbleChart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Pos val="r"/>
            <c:showVal val="1"/>
          </c:dLbls>
          <c:xVal>
            <c:strRef>
              <c:f>Лист1!$A$2:$A$5</c:f>
              <c:strCache>
                <c:ptCount val="4"/>
                <c:pt idx="0">
                  <c:v>Кол-во описанных успешных практик НКО</c:v>
                </c:pt>
                <c:pt idx="1">
                  <c:v>Кол-во информационных мероприятий</c:v>
                </c:pt>
                <c:pt idx="2">
                  <c:v>Кол-во обучающих мероприятий</c:v>
                </c:pt>
                <c:pt idx="3">
                  <c:v>Кол-во подготовленных информационно-методических материалов</c:v>
                </c:pt>
              </c:strCache>
            </c:strRef>
          </c:xVal>
          <c:y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13</c:v>
                </c:pt>
                <c:pt idx="2">
                  <c:v>6</c:v>
                </c:pt>
                <c:pt idx="3">
                  <c:v>3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1"/>
        </c:ser>
        <c:dLbls>
          <c:showVal val="1"/>
        </c:dLbls>
        <c:bubbleScale val="100"/>
        <c:axId val="112212224"/>
        <c:axId val="112226304"/>
      </c:bubbleChart>
      <c:valAx>
        <c:axId val="112212224"/>
        <c:scaling>
          <c:orientation val="minMax"/>
        </c:scaling>
        <c:axPos val="b"/>
        <c:numFmt formatCode="General" sourceLinked="1"/>
        <c:tickLblPos val="nextTo"/>
        <c:crossAx val="112226304"/>
        <c:crosses val="autoZero"/>
        <c:crossBetween val="midCat"/>
      </c:valAx>
      <c:valAx>
        <c:axId val="112226304"/>
        <c:scaling>
          <c:orientation val="minMax"/>
        </c:scaling>
        <c:axPos val="l"/>
        <c:majorGridlines/>
        <c:numFmt formatCode="General" sourceLinked="1"/>
        <c:tickLblPos val="nextTo"/>
        <c:crossAx val="112212224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0.21184722847353379"/>
          <c:y val="0.21845668545665037"/>
          <c:w val="0.43798683958332923"/>
          <c:h val="0.599350412061397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0.19523138462964279"/>
                  <c:y val="-0.10757242886453529"/>
                </c:manualLayout>
              </c:layout>
              <c:showPercent val="1"/>
            </c:dLbl>
            <c:dLbl>
              <c:idx val="1"/>
              <c:layout>
                <c:manualLayout>
                  <c:x val="0.15461200500844241"/>
                  <c:y val="8.9772929019804298E-2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Энергия Молодых</c:v>
                </c:pt>
                <c:pt idx="1">
                  <c:v>Мы выбираем жизнь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64</c:v>
                </c:pt>
                <c:pt idx="1">
                  <c:v>31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0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/>
            </a:pPr>
            <a:endParaRPr lang="ru-RU"/>
          </a:p>
        </c:txPr>
      </c:legendEntry>
      <c:layout>
        <c:manualLayout>
          <c:xMode val="edge"/>
          <c:yMode val="edge"/>
          <c:x val="0.10954980865602661"/>
          <c:y val="0.73427764056883726"/>
          <c:w val="0.55540980129084494"/>
          <c:h val="0.2657225035768963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8528237334541772E-2"/>
          <c:y val="2.053336802679305E-2"/>
          <c:w val="0.49386059301041907"/>
          <c:h val="0.605802327426113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1"/>
              <c:layout>
                <c:manualLayout>
                  <c:x val="-4.5177599939261827E-2"/>
                  <c:y val="-0.12579864948022951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3%</a:t>
                    </a:r>
                  </a:p>
                </c:rich>
              </c:tx>
              <c:showPercent val="1"/>
            </c:dLbl>
            <c:dLbl>
              <c:idx val="4"/>
              <c:layout>
                <c:manualLayout>
                  <c:x val="8.317883842925311E-2"/>
                  <c:y val="3.7946794944635938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Percent val="1"/>
            </c:dLbl>
            <c:showPercent val="1"/>
          </c:dLbls>
          <c:cat>
            <c:strRef>
              <c:f>Лист1!$A$2:$A$7</c:f>
              <c:strCache>
                <c:ptCount val="6"/>
                <c:pt idx="0">
                  <c:v>Вещей</c:v>
                </c:pt>
                <c:pt idx="1">
                  <c:v>Обувь, пар</c:v>
                </c:pt>
                <c:pt idx="2">
                  <c:v>Канцелярских наборов</c:v>
                </c:pt>
                <c:pt idx="3">
                  <c:v>Книг</c:v>
                </c:pt>
                <c:pt idx="4">
                  <c:v>Ср-ва личной гигиены</c:v>
                </c:pt>
                <c:pt idx="5">
                  <c:v>Игрушек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17600</c:v>
                </c:pt>
                <c:pt idx="1">
                  <c:v>1475</c:v>
                </c:pt>
                <c:pt idx="2">
                  <c:v>6262</c:v>
                </c:pt>
                <c:pt idx="3">
                  <c:v>6472</c:v>
                </c:pt>
                <c:pt idx="4">
                  <c:v>4139</c:v>
                </c:pt>
                <c:pt idx="5">
                  <c:v>7449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egendEntry>
        <c:idx val="0"/>
        <c:txPr>
          <a:bodyPr/>
          <a:lstStyle/>
          <a:p>
            <a:pPr>
              <a:defRPr sz="1000"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000"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000" b="1"/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000" b="1"/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000" b="1"/>
            </a:pPr>
            <a:endParaRPr lang="ru-RU"/>
          </a:p>
        </c:txPr>
      </c:legendEntry>
      <c:layout>
        <c:manualLayout>
          <c:xMode val="edge"/>
          <c:yMode val="edge"/>
          <c:x val="3.2155186117523715E-2"/>
          <c:y val="0.6093187071855537"/>
          <c:w val="0.91662067803768177"/>
          <c:h val="0.27580477024091687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42.jpeg"/><Relationship Id="rId4" Type="http://schemas.openxmlformats.org/officeDocument/2006/relationships/image" Target="../media/image45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jpeg"/><Relationship Id="rId2" Type="http://schemas.openxmlformats.org/officeDocument/2006/relationships/image" Target="../media/image331.jpeg"/><Relationship Id="rId1" Type="http://schemas.openxmlformats.org/officeDocument/2006/relationships/image" Target="../media/image32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jpeg"/><Relationship Id="rId2" Type="http://schemas.openxmlformats.org/officeDocument/2006/relationships/image" Target="../media/image361.jpeg"/><Relationship Id="rId1" Type="http://schemas.openxmlformats.org/officeDocument/2006/relationships/image" Target="../media/image35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jpeg"/><Relationship Id="rId2" Type="http://schemas.openxmlformats.org/officeDocument/2006/relationships/image" Target="../media/image421.jpeg"/><Relationship Id="rId1" Type="http://schemas.openxmlformats.org/officeDocument/2006/relationships/image" Target="../media/image411.jpeg"/><Relationship Id="rId4" Type="http://schemas.openxmlformats.org/officeDocument/2006/relationships/image" Target="../media/image441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jpeg"/><Relationship Id="rId2" Type="http://schemas.openxmlformats.org/officeDocument/2006/relationships/image" Target="../media/image54.jpeg"/><Relationship Id="rId1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E5ACF1-276E-43FE-88F5-FAE67C364745}" type="doc">
      <dgm:prSet loTypeId="urn:microsoft.com/office/officeart/2005/8/layout/pList2#1" loCatId="list" qsTypeId="urn:microsoft.com/office/officeart/2005/8/quickstyle/3d3" qsCatId="3D" csTypeId="urn:microsoft.com/office/officeart/2005/8/colors/accent1_2" csCatId="accent1" phldr="1"/>
      <dgm:spPr/>
    </dgm:pt>
    <dgm:pt modelId="{6EE1B237-AE09-494C-9A16-8F8FDEC3C1E4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900" b="1" dirty="0" smtClean="0">
              <a:solidFill>
                <a:schemeClr val="bg1"/>
              </a:solidFill>
              <a:latin typeface="Verdana" pitchFamily="34" charset="0"/>
            </a:rPr>
            <a:t>«Конструктор для новой деятельности ресурсных центров поддержки социально ориентированных НКО в регионах России», реализуемого Центром ГРАНИ, с использованием гранта Президента Российской Федерации на развитие гражданского общества, предоставленного Фондом президентских грантов.</a:t>
          </a:r>
          <a:endParaRPr lang="ru-RU" sz="700" b="1" dirty="0" smtClean="0">
            <a:solidFill>
              <a:schemeClr val="bg1"/>
            </a:solidFill>
            <a:latin typeface="Verdana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ru-RU" sz="700" b="1" dirty="0" smtClean="0">
            <a:solidFill>
              <a:schemeClr val="bg1"/>
            </a:solidFill>
            <a:latin typeface="Verdana" pitchFamily="34" charset="0"/>
          </a:endParaRP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700" b="1" i="0" dirty="0" smtClean="0"/>
            <a:t>Основная задача проекта</a:t>
          </a:r>
          <a:r>
            <a:rPr lang="ru-RU" sz="700" b="0" i="0" dirty="0" smtClean="0"/>
            <a:t> – сделать более результативной, устойчивой, прозрачной, подотчетной, этичной и профессиональной деятельность социально ориентированных НКО-участников мероприятий совершенствования социальной сферы и поставщиков социальных услуг.</a:t>
          </a: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700" b="0" i="0" dirty="0" smtClean="0"/>
            <a:t>Семинар проходил 11 и 12 февраля, его участниками стали представители 6 ресурсных центров из разных регионов </a:t>
          </a:r>
          <a:r>
            <a:rPr lang="ru-RU" sz="700" b="0" i="0" dirty="0" err="1" smtClean="0"/>
            <a:t>страны.На</a:t>
          </a:r>
          <a:r>
            <a:rPr lang="ru-RU" sz="700" b="0" i="0" dirty="0" smtClean="0"/>
            <a:t> семинаре в Москве ресурсные центры поддержки СОНКО получили комплект материалов для апробации в своих регионах.</a:t>
          </a:r>
          <a:endParaRPr lang="ru-RU" sz="700" b="1" i="0" dirty="0" smtClean="0"/>
        </a:p>
      </dgm:t>
    </dgm:pt>
    <dgm:pt modelId="{5DA8C1CD-0AD9-4C64-A232-9F803DE11479}" type="parTrans" cxnId="{B4A07696-187A-4AF4-A258-8AD2857423F9}">
      <dgm:prSet/>
      <dgm:spPr/>
      <dgm:t>
        <a:bodyPr/>
        <a:lstStyle/>
        <a:p>
          <a:endParaRPr lang="ru-RU"/>
        </a:p>
      </dgm:t>
    </dgm:pt>
    <dgm:pt modelId="{3E06B83B-4191-4950-BD6E-0EE902A76F9D}" type="sibTrans" cxnId="{B4A07696-187A-4AF4-A258-8AD2857423F9}">
      <dgm:prSet/>
      <dgm:spPr/>
      <dgm:t>
        <a:bodyPr/>
        <a:lstStyle/>
        <a:p>
          <a:endParaRPr lang="ru-RU"/>
        </a:p>
      </dgm:t>
    </dgm:pt>
    <dgm:pt modelId="{2ED04A3E-67AD-465E-8C03-7E0D02512926}">
      <dgm:prSet phldrT="[Текст]" custT="1"/>
      <dgm:spPr/>
      <dgm:t>
        <a:bodyPr/>
        <a:lstStyle/>
        <a:p>
          <a:pPr algn="ctr"/>
          <a:r>
            <a:rPr lang="ru-RU" sz="900" b="1" dirty="0" smtClean="0">
              <a:solidFill>
                <a:schemeClr val="bg1"/>
              </a:solidFill>
              <a:latin typeface="Verdana" pitchFamily="34" charset="0"/>
            </a:rPr>
            <a:t>«Межрегиональный добровольческий ресурсный центр», реализуемого Благотворительным фондом «Созвездие сердец (г.Новосибирск), с использованием гранта Президента Российской Федерации на развитие гражданского общества, предоставленного Фондом президентских грантов.</a:t>
          </a:r>
        </a:p>
        <a:p>
          <a:pPr algn="ctr"/>
          <a:endParaRPr lang="ru-RU" sz="900" b="1" dirty="0" smtClean="0">
            <a:solidFill>
              <a:schemeClr val="bg1"/>
            </a:solidFill>
            <a:latin typeface="Verdana" pitchFamily="34" charset="0"/>
          </a:endParaRPr>
        </a:p>
        <a:p>
          <a:pPr algn="ctr"/>
          <a:r>
            <a:rPr lang="ru-RU" sz="900" b="1" i="0" dirty="0" smtClean="0"/>
            <a:t>Цель проекта - </a:t>
          </a:r>
          <a:r>
            <a:rPr lang="ru-RU" sz="900" b="0" i="0" dirty="0" smtClean="0"/>
            <a:t>Создание в целевых регионах Российской Федерации условий для развития системы молодежного социального добровольчества посредством организации Межрегионального добровольческого ресурсного центра</a:t>
          </a:r>
        </a:p>
        <a:p>
          <a:pPr algn="ctr"/>
          <a:endParaRPr lang="ru-RU" sz="700" b="1" dirty="0" smtClean="0">
            <a:solidFill>
              <a:schemeClr val="bg1"/>
            </a:solidFill>
            <a:latin typeface="Verdana" pitchFamily="34" charset="0"/>
          </a:endParaRPr>
        </a:p>
        <a:p>
          <a:pPr algn="ctr"/>
          <a:endParaRPr lang="ru-RU" sz="700" dirty="0" smtClean="0">
            <a:solidFill>
              <a:schemeClr val="bg1"/>
            </a:solidFill>
            <a:latin typeface="Verdana" pitchFamily="34" charset="0"/>
          </a:endParaRPr>
        </a:p>
        <a:p>
          <a:pPr algn="ctr"/>
          <a:endParaRPr lang="ru-RU" sz="1050" dirty="0">
            <a:solidFill>
              <a:schemeClr val="accent5">
                <a:lumMod val="20000"/>
                <a:lumOff val="80000"/>
              </a:schemeClr>
            </a:solidFill>
            <a:latin typeface="Verdana" pitchFamily="34" charset="0"/>
          </a:endParaRPr>
        </a:p>
      </dgm:t>
    </dgm:pt>
    <dgm:pt modelId="{08D4FB60-7DAA-463A-BDED-CA91EC075FB6}" type="parTrans" cxnId="{E79943E1-8A99-4874-A8D7-2A4C289E7131}">
      <dgm:prSet/>
      <dgm:spPr/>
      <dgm:t>
        <a:bodyPr/>
        <a:lstStyle/>
        <a:p>
          <a:endParaRPr lang="ru-RU"/>
        </a:p>
      </dgm:t>
    </dgm:pt>
    <dgm:pt modelId="{BA5EF9E8-3A11-4104-AF36-71A12840BA52}" type="sibTrans" cxnId="{E79943E1-8A99-4874-A8D7-2A4C289E7131}">
      <dgm:prSet/>
      <dgm:spPr/>
      <dgm:t>
        <a:bodyPr/>
        <a:lstStyle/>
        <a:p>
          <a:endParaRPr lang="ru-RU"/>
        </a:p>
      </dgm:t>
    </dgm:pt>
    <dgm:pt modelId="{6D3375A7-F162-413A-AEF5-FE0E5FCADCC1}">
      <dgm:prSet phldrT="[Текст]" custT="1"/>
      <dgm:spPr/>
      <dgm:t>
        <a:bodyPr/>
        <a:lstStyle/>
        <a:p>
          <a:r>
            <a:rPr lang="ru-RU" sz="900" b="1" dirty="0" smtClean="0">
              <a:solidFill>
                <a:schemeClr val="bg1"/>
              </a:solidFill>
              <a:latin typeface="Verdana" pitchFamily="34" charset="0"/>
            </a:rPr>
            <a:t>Межрегиональный общественный фонд«Сибирский центр поддержки общественных инициатив» (г.Новосибирск) с использованием гранта Президента Российской Федерации на развитие гражданского общества, предоставленного Фондом президентских грантов.</a:t>
          </a:r>
        </a:p>
        <a:p>
          <a:endParaRPr lang="ru-RU" sz="900" b="1" dirty="0" smtClean="0">
            <a:solidFill>
              <a:schemeClr val="bg1"/>
            </a:solidFill>
            <a:latin typeface="Verdana" pitchFamily="34" charset="0"/>
          </a:endParaRPr>
        </a:p>
        <a:p>
          <a:r>
            <a:rPr lang="ru-RU" sz="1000" b="1" i="0" dirty="0" smtClean="0"/>
            <a:t>Цель проекта</a:t>
          </a:r>
          <a:r>
            <a:rPr lang="ru-RU" sz="1000" b="0" i="0" dirty="0" smtClean="0"/>
            <a:t> — повышение эффективности деятельности некоммерческих негосударственных организаций (НКО) в регионах Российской Федерации через укрепление и развитие существующей инфраструктуры поддержки НКО.</a:t>
          </a:r>
          <a:endParaRPr lang="ru-RU" sz="1000" dirty="0">
            <a:solidFill>
              <a:schemeClr val="bg1"/>
            </a:solidFill>
            <a:latin typeface="Verdana" pitchFamily="34" charset="0"/>
          </a:endParaRPr>
        </a:p>
      </dgm:t>
    </dgm:pt>
    <dgm:pt modelId="{DF93397C-D0FE-44F0-861A-EEBE8864425C}" type="parTrans" cxnId="{D937FC2C-A44F-4FDC-BDF7-7A155AA39B20}">
      <dgm:prSet/>
      <dgm:spPr/>
      <dgm:t>
        <a:bodyPr/>
        <a:lstStyle/>
        <a:p>
          <a:endParaRPr lang="ru-RU"/>
        </a:p>
      </dgm:t>
    </dgm:pt>
    <dgm:pt modelId="{A7010025-C550-427E-8761-46F729D37558}" type="sibTrans" cxnId="{D937FC2C-A44F-4FDC-BDF7-7A155AA39B20}">
      <dgm:prSet/>
      <dgm:spPr/>
      <dgm:t>
        <a:bodyPr/>
        <a:lstStyle/>
        <a:p>
          <a:endParaRPr lang="ru-RU"/>
        </a:p>
      </dgm:t>
    </dgm:pt>
    <dgm:pt modelId="{D9736702-EEAD-4690-A791-994E861707DC}" type="pres">
      <dgm:prSet presAssocID="{C1E5ACF1-276E-43FE-88F5-FAE67C364745}" presName="Name0" presStyleCnt="0">
        <dgm:presLayoutVars>
          <dgm:dir/>
          <dgm:resizeHandles val="exact"/>
        </dgm:presLayoutVars>
      </dgm:prSet>
      <dgm:spPr/>
    </dgm:pt>
    <dgm:pt modelId="{48E73AC5-4292-4BD3-8693-F60861BCAB0A}" type="pres">
      <dgm:prSet presAssocID="{C1E5ACF1-276E-43FE-88F5-FAE67C364745}" presName="bkgdShp" presStyleLbl="alignAccFollowNode1" presStyleIdx="0" presStyleCnt="1" custScaleX="99999" custScaleY="59596" custLinFactNeighborX="-820" custLinFactNeighborY="-20201"/>
      <dgm:spPr/>
    </dgm:pt>
    <dgm:pt modelId="{D61C024A-C01C-4E2C-B095-2CC61ADF577B}" type="pres">
      <dgm:prSet presAssocID="{C1E5ACF1-276E-43FE-88F5-FAE67C364745}" presName="linComp" presStyleCnt="0"/>
      <dgm:spPr/>
    </dgm:pt>
    <dgm:pt modelId="{05FDAC18-F1AC-49A9-B127-39070B7C452E}" type="pres">
      <dgm:prSet presAssocID="{6EE1B237-AE09-494C-9A16-8F8FDEC3C1E4}" presName="compNode" presStyleCnt="0"/>
      <dgm:spPr/>
    </dgm:pt>
    <dgm:pt modelId="{5DF3507C-19A5-4526-8794-148282B2549F}" type="pres">
      <dgm:prSet presAssocID="{6EE1B237-AE09-494C-9A16-8F8FDEC3C1E4}" presName="node" presStyleLbl="node1" presStyleIdx="0" presStyleCnt="3" custScaleY="117236" custLinFactNeighborX="6529" custLinFactNeighborY="-16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9EEAF-D104-4773-B5EC-26470E3E8B92}" type="pres">
      <dgm:prSet presAssocID="{6EE1B237-AE09-494C-9A16-8F8FDEC3C1E4}" presName="invisiNode" presStyleLbl="node1" presStyleIdx="0" presStyleCnt="3"/>
      <dgm:spPr/>
    </dgm:pt>
    <dgm:pt modelId="{AF2E7659-DD2F-4481-968E-41A9F01DB53F}" type="pres">
      <dgm:prSet presAssocID="{6EE1B237-AE09-494C-9A16-8F8FDEC3C1E4}" presName="imagNode" presStyleLbl="fgImgPlace1" presStyleIdx="0" presStyleCnt="3" custScaleX="80482" custScaleY="81265" custLinFactNeighborX="7932" custLinFactNeighborY="-28237"/>
      <dgm:spPr>
        <a:blipFill rotWithShape="0">
          <a:blip xmlns:r="http://schemas.openxmlformats.org/officeDocument/2006/relationships" r:embed="rId1">
            <a:lum bright="7000" contrast="23000"/>
          </a:blip>
          <a:stretch>
            <a:fillRect/>
          </a:stretch>
        </a:blipFill>
        <a:effectLst>
          <a:outerShdw blurRad="101600" dir="3180000" sx="95000" sy="95000" rotWithShape="0">
            <a:srgbClr val="000000">
              <a:alpha val="67000"/>
            </a:srgbClr>
          </a:outerShdw>
        </a:effectLst>
      </dgm:spPr>
    </dgm:pt>
    <dgm:pt modelId="{E0831ED6-9E77-4D5D-A53B-2A48A1E55C88}" type="pres">
      <dgm:prSet presAssocID="{3E06B83B-4191-4950-BD6E-0EE902A76F9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AB367A3-77D1-4BDA-A192-233B5FE81AFE}" type="pres">
      <dgm:prSet presAssocID="{2ED04A3E-67AD-465E-8C03-7E0D02512926}" presName="compNode" presStyleCnt="0"/>
      <dgm:spPr/>
    </dgm:pt>
    <dgm:pt modelId="{6447D982-391C-474E-847D-36A1C6B60028}" type="pres">
      <dgm:prSet presAssocID="{2ED04A3E-67AD-465E-8C03-7E0D02512926}" presName="node" presStyleLbl="node1" presStyleIdx="1" presStyleCnt="3" custScaleY="117236" custLinFactNeighborX="8144" custLinFactNeighborY="-16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8CDA8-87ED-43DE-B191-AE58A17FAEB6}" type="pres">
      <dgm:prSet presAssocID="{2ED04A3E-67AD-465E-8C03-7E0D02512926}" presName="invisiNode" presStyleLbl="node1" presStyleIdx="1" presStyleCnt="3"/>
      <dgm:spPr/>
    </dgm:pt>
    <dgm:pt modelId="{436A4CB4-1CC5-459D-A1D7-294C82F39FAB}" type="pres">
      <dgm:prSet presAssocID="{2ED04A3E-67AD-465E-8C03-7E0D02512926}" presName="imagNode" presStyleLbl="fgImgPlace1" presStyleIdx="1" presStyleCnt="3" custScaleX="72550" custScaleY="81265" custLinFactNeighborX="8371" custLinFactNeighborY="-2036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EB2AA56-D148-4757-90C8-69D938089A01}" type="pres">
      <dgm:prSet presAssocID="{BA5EF9E8-3A11-4104-AF36-71A12840BA5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1CA1309-57A3-4E93-930B-19CF51495B72}" type="pres">
      <dgm:prSet presAssocID="{6D3375A7-F162-413A-AEF5-FE0E5FCADCC1}" presName="compNode" presStyleCnt="0"/>
      <dgm:spPr/>
    </dgm:pt>
    <dgm:pt modelId="{4DD8A125-B29C-464E-9ABA-68BEC66E7807}" type="pres">
      <dgm:prSet presAssocID="{6D3375A7-F162-413A-AEF5-FE0E5FCADCC1}" presName="node" presStyleLbl="node1" presStyleIdx="2" presStyleCnt="3" custScaleY="115702" custLinFactNeighborX="6969" custLinFactNeighborY="-18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15E550-1CF3-49CA-9419-595F1655DA61}" type="pres">
      <dgm:prSet presAssocID="{6D3375A7-F162-413A-AEF5-FE0E5FCADCC1}" presName="invisiNode" presStyleLbl="node1" presStyleIdx="2" presStyleCnt="3"/>
      <dgm:spPr/>
    </dgm:pt>
    <dgm:pt modelId="{3B953EA3-1A3B-478B-9FC9-F5D53402657C}" type="pres">
      <dgm:prSet presAssocID="{6D3375A7-F162-413A-AEF5-FE0E5FCADCC1}" presName="imagNode" presStyleLbl="fgImgPlace1" presStyleIdx="2" presStyleCnt="3" custScaleX="70199" custScaleY="81264" custLinFactNeighborX="8893" custLinFactNeighborY="-2100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937FC2C-A44F-4FDC-BDF7-7A155AA39B20}" srcId="{C1E5ACF1-276E-43FE-88F5-FAE67C364745}" destId="{6D3375A7-F162-413A-AEF5-FE0E5FCADCC1}" srcOrd="2" destOrd="0" parTransId="{DF93397C-D0FE-44F0-861A-EEBE8864425C}" sibTransId="{A7010025-C550-427E-8761-46F729D37558}"/>
    <dgm:cxn modelId="{79166E39-7834-4809-8851-16B1981D058A}" type="presOf" srcId="{6EE1B237-AE09-494C-9A16-8F8FDEC3C1E4}" destId="{5DF3507C-19A5-4526-8794-148282B2549F}" srcOrd="0" destOrd="0" presId="urn:microsoft.com/office/officeart/2005/8/layout/pList2#1"/>
    <dgm:cxn modelId="{9601023F-C9AD-49FE-ACF9-83EA5C52BA3F}" type="presOf" srcId="{6D3375A7-F162-413A-AEF5-FE0E5FCADCC1}" destId="{4DD8A125-B29C-464E-9ABA-68BEC66E7807}" srcOrd="0" destOrd="0" presId="urn:microsoft.com/office/officeart/2005/8/layout/pList2#1"/>
    <dgm:cxn modelId="{99F02771-4792-47EB-9ED0-AE95EDBE0FA1}" type="presOf" srcId="{BA5EF9E8-3A11-4104-AF36-71A12840BA52}" destId="{6EB2AA56-D148-4757-90C8-69D938089A01}" srcOrd="0" destOrd="0" presId="urn:microsoft.com/office/officeart/2005/8/layout/pList2#1"/>
    <dgm:cxn modelId="{E79943E1-8A99-4874-A8D7-2A4C289E7131}" srcId="{C1E5ACF1-276E-43FE-88F5-FAE67C364745}" destId="{2ED04A3E-67AD-465E-8C03-7E0D02512926}" srcOrd="1" destOrd="0" parTransId="{08D4FB60-7DAA-463A-BDED-CA91EC075FB6}" sibTransId="{BA5EF9E8-3A11-4104-AF36-71A12840BA52}"/>
    <dgm:cxn modelId="{01B0F582-240C-4BF6-8C5E-29D9B0A69860}" type="presOf" srcId="{3E06B83B-4191-4950-BD6E-0EE902A76F9D}" destId="{E0831ED6-9E77-4D5D-A53B-2A48A1E55C88}" srcOrd="0" destOrd="0" presId="urn:microsoft.com/office/officeart/2005/8/layout/pList2#1"/>
    <dgm:cxn modelId="{B4A07696-187A-4AF4-A258-8AD2857423F9}" srcId="{C1E5ACF1-276E-43FE-88F5-FAE67C364745}" destId="{6EE1B237-AE09-494C-9A16-8F8FDEC3C1E4}" srcOrd="0" destOrd="0" parTransId="{5DA8C1CD-0AD9-4C64-A232-9F803DE11479}" sibTransId="{3E06B83B-4191-4950-BD6E-0EE902A76F9D}"/>
    <dgm:cxn modelId="{F8C14743-2B52-4627-9266-BAB93A6BCFE3}" type="presOf" srcId="{2ED04A3E-67AD-465E-8C03-7E0D02512926}" destId="{6447D982-391C-474E-847D-36A1C6B60028}" srcOrd="0" destOrd="0" presId="urn:microsoft.com/office/officeart/2005/8/layout/pList2#1"/>
    <dgm:cxn modelId="{73070455-D20D-4B72-AF9D-9BB7DC974F7C}" type="presOf" srcId="{C1E5ACF1-276E-43FE-88F5-FAE67C364745}" destId="{D9736702-EEAD-4690-A791-994E861707DC}" srcOrd="0" destOrd="0" presId="urn:microsoft.com/office/officeart/2005/8/layout/pList2#1"/>
    <dgm:cxn modelId="{AD087003-0C24-4F23-A633-01B5989AF01B}" type="presParOf" srcId="{D9736702-EEAD-4690-A791-994E861707DC}" destId="{48E73AC5-4292-4BD3-8693-F60861BCAB0A}" srcOrd="0" destOrd="0" presId="urn:microsoft.com/office/officeart/2005/8/layout/pList2#1"/>
    <dgm:cxn modelId="{27B9098C-5112-4111-A326-4F2568E9B07F}" type="presParOf" srcId="{D9736702-EEAD-4690-A791-994E861707DC}" destId="{D61C024A-C01C-4E2C-B095-2CC61ADF577B}" srcOrd="1" destOrd="0" presId="urn:microsoft.com/office/officeart/2005/8/layout/pList2#1"/>
    <dgm:cxn modelId="{AE884654-8B95-4B33-BA43-04B95F2EA7F0}" type="presParOf" srcId="{D61C024A-C01C-4E2C-B095-2CC61ADF577B}" destId="{05FDAC18-F1AC-49A9-B127-39070B7C452E}" srcOrd="0" destOrd="0" presId="urn:microsoft.com/office/officeart/2005/8/layout/pList2#1"/>
    <dgm:cxn modelId="{E364368F-DC86-44A4-A486-DF3E305B7AAA}" type="presParOf" srcId="{05FDAC18-F1AC-49A9-B127-39070B7C452E}" destId="{5DF3507C-19A5-4526-8794-148282B2549F}" srcOrd="0" destOrd="0" presId="urn:microsoft.com/office/officeart/2005/8/layout/pList2#1"/>
    <dgm:cxn modelId="{FEB061DC-EC8A-44E3-B9F9-978E1F2FBF03}" type="presParOf" srcId="{05FDAC18-F1AC-49A9-B127-39070B7C452E}" destId="{7D29EEAF-D104-4773-B5EC-26470E3E8B92}" srcOrd="1" destOrd="0" presId="urn:microsoft.com/office/officeart/2005/8/layout/pList2#1"/>
    <dgm:cxn modelId="{8A3FB633-CE85-40BA-9004-CC24BF688A2C}" type="presParOf" srcId="{05FDAC18-F1AC-49A9-B127-39070B7C452E}" destId="{AF2E7659-DD2F-4481-968E-41A9F01DB53F}" srcOrd="2" destOrd="0" presId="urn:microsoft.com/office/officeart/2005/8/layout/pList2#1"/>
    <dgm:cxn modelId="{A3EC0864-6BBC-4C70-9A93-383C90ED60EC}" type="presParOf" srcId="{D61C024A-C01C-4E2C-B095-2CC61ADF577B}" destId="{E0831ED6-9E77-4D5D-A53B-2A48A1E55C88}" srcOrd="1" destOrd="0" presId="urn:microsoft.com/office/officeart/2005/8/layout/pList2#1"/>
    <dgm:cxn modelId="{B2E5D169-2DFF-4C71-A965-A31BB22687F1}" type="presParOf" srcId="{D61C024A-C01C-4E2C-B095-2CC61ADF577B}" destId="{FAB367A3-77D1-4BDA-A192-233B5FE81AFE}" srcOrd="2" destOrd="0" presId="urn:microsoft.com/office/officeart/2005/8/layout/pList2#1"/>
    <dgm:cxn modelId="{3AA3CCED-9F28-464B-A44F-0072F2C71FDD}" type="presParOf" srcId="{FAB367A3-77D1-4BDA-A192-233B5FE81AFE}" destId="{6447D982-391C-474E-847D-36A1C6B60028}" srcOrd="0" destOrd="0" presId="urn:microsoft.com/office/officeart/2005/8/layout/pList2#1"/>
    <dgm:cxn modelId="{B0FC1F48-C8BF-40ED-BF9B-1E66FA599611}" type="presParOf" srcId="{FAB367A3-77D1-4BDA-A192-233B5FE81AFE}" destId="{A9C8CDA8-87ED-43DE-B191-AE58A17FAEB6}" srcOrd="1" destOrd="0" presId="urn:microsoft.com/office/officeart/2005/8/layout/pList2#1"/>
    <dgm:cxn modelId="{23EC559C-4BA4-4EA4-B3FA-5C84D9E659BB}" type="presParOf" srcId="{FAB367A3-77D1-4BDA-A192-233B5FE81AFE}" destId="{436A4CB4-1CC5-459D-A1D7-294C82F39FAB}" srcOrd="2" destOrd="0" presId="urn:microsoft.com/office/officeart/2005/8/layout/pList2#1"/>
    <dgm:cxn modelId="{E38109CD-6FD8-44B7-80EE-9BF596D3A832}" type="presParOf" srcId="{D61C024A-C01C-4E2C-B095-2CC61ADF577B}" destId="{6EB2AA56-D148-4757-90C8-69D938089A01}" srcOrd="3" destOrd="0" presId="urn:microsoft.com/office/officeart/2005/8/layout/pList2#1"/>
    <dgm:cxn modelId="{F014C38A-2914-458D-B39D-DE7F96389DC0}" type="presParOf" srcId="{D61C024A-C01C-4E2C-B095-2CC61ADF577B}" destId="{31CA1309-57A3-4E93-930B-19CF51495B72}" srcOrd="4" destOrd="0" presId="urn:microsoft.com/office/officeart/2005/8/layout/pList2#1"/>
    <dgm:cxn modelId="{91AD8901-513B-4A1C-850E-4A951C35480F}" type="presParOf" srcId="{31CA1309-57A3-4E93-930B-19CF51495B72}" destId="{4DD8A125-B29C-464E-9ABA-68BEC66E7807}" srcOrd="0" destOrd="0" presId="urn:microsoft.com/office/officeart/2005/8/layout/pList2#1"/>
    <dgm:cxn modelId="{1997C159-D5A1-4CC7-AAF4-1CA53E91439C}" type="presParOf" srcId="{31CA1309-57A3-4E93-930B-19CF51495B72}" destId="{1215E550-1CF3-49CA-9419-595F1655DA61}" srcOrd="1" destOrd="0" presId="urn:microsoft.com/office/officeart/2005/8/layout/pList2#1"/>
    <dgm:cxn modelId="{5E0DC689-AB51-41DB-ABF2-031696D6B13E}" type="presParOf" srcId="{31CA1309-57A3-4E93-930B-19CF51495B72}" destId="{3B953EA3-1A3B-478B-9FC9-F5D53402657C}" srcOrd="2" destOrd="0" presId="urn:microsoft.com/office/officeart/2005/8/layout/pList2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79C88C-3483-4E8F-9250-9C0EBB1AEF04}" type="doc">
      <dgm:prSet loTypeId="urn:microsoft.com/office/officeart/2005/8/layout/pList2#2" loCatId="list" qsTypeId="urn:microsoft.com/office/officeart/2005/8/quickstyle/3d3" qsCatId="3D" csTypeId="urn:microsoft.com/office/officeart/2005/8/colors/accent1_2" csCatId="accent1" phldr="1"/>
      <dgm:spPr/>
    </dgm:pt>
    <dgm:pt modelId="{873A42F1-125C-4AC4-B803-280624BEF157}">
      <dgm:prSet phldrT="[Текст]" custT="1"/>
      <dgm:spPr/>
      <dgm:t>
        <a:bodyPr/>
        <a:lstStyle/>
        <a:p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Кемеровская региональная общественная организация Всероссийского общества слепых и проект «Домоводство на кончиках пальцев».</a:t>
          </a:r>
          <a:endParaRPr lang="ru-RU" sz="7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AFAF14DE-05C9-4466-B00F-8D2C6BBEB8F6}" type="parTrans" cxnId="{C12FA4EE-29B6-4300-9930-D7DE54BA6E42}">
      <dgm:prSet/>
      <dgm:spPr/>
      <dgm:t>
        <a:bodyPr/>
        <a:lstStyle/>
        <a:p>
          <a:endParaRPr lang="ru-RU"/>
        </a:p>
      </dgm:t>
    </dgm:pt>
    <dgm:pt modelId="{761A282E-6244-4EEC-AB4A-7211A4F41B3D}" type="sibTrans" cxnId="{C12FA4EE-29B6-4300-9930-D7DE54BA6E42}">
      <dgm:prSet/>
      <dgm:spPr/>
      <dgm:t>
        <a:bodyPr/>
        <a:lstStyle/>
        <a:p>
          <a:endParaRPr lang="ru-RU"/>
        </a:p>
      </dgm:t>
    </dgm:pt>
    <dgm:pt modelId="{4C60F47A-307C-4EA4-86A4-5ED049D6FB3C}">
      <dgm:prSet phldrT="[Текст]" custT="1"/>
      <dgm:spPr/>
      <dgm:t>
        <a:bodyPr/>
        <a:lstStyle/>
        <a:p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социально-культурной реабилитации детей «Больничная клоунада «Витамин-К</a:t>
          </a:r>
          <a:r>
            <a:rPr lang="ru-RU" sz="9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»</a:t>
          </a:r>
          <a:endParaRPr lang="ru-RU" sz="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FBB37A9D-9941-458C-8E13-0A3C248F817D}" type="parTrans" cxnId="{89C2EAC8-D491-4987-B5F1-F410D128C061}">
      <dgm:prSet/>
      <dgm:spPr/>
      <dgm:t>
        <a:bodyPr/>
        <a:lstStyle/>
        <a:p>
          <a:endParaRPr lang="ru-RU"/>
        </a:p>
      </dgm:t>
    </dgm:pt>
    <dgm:pt modelId="{3D345EA4-EC21-423F-9E01-1A744B80A1D3}" type="sibTrans" cxnId="{89C2EAC8-D491-4987-B5F1-F410D128C061}">
      <dgm:prSet/>
      <dgm:spPr/>
      <dgm:t>
        <a:bodyPr/>
        <a:lstStyle/>
        <a:p>
          <a:endParaRPr lang="ru-RU"/>
        </a:p>
      </dgm:t>
    </dgm:pt>
    <dgm:pt modelId="{1291712D-D70C-4909-8D72-551CD7C24694}">
      <dgm:prSet phldrT="[Текст]" custT="1"/>
      <dgm:spPr/>
      <dgm:t>
        <a:bodyPr/>
        <a:lstStyle/>
        <a:p>
          <a:r>
            <a:rPr lang="ru-RU" sz="800" b="1" i="0" dirty="0" smtClean="0">
              <a:effectLst/>
              <a:latin typeface="Verdana" pitchFamily="34" charset="0"/>
            </a:rPr>
            <a:t>КГОО помощи детям и взрослым с нарушениями развития аутистического спектра «Интеграция»</a:t>
          </a:r>
          <a:endParaRPr lang="ru-RU" sz="800" b="1" dirty="0">
            <a:effectLst/>
            <a:latin typeface="Verdana" pitchFamily="34" charset="0"/>
          </a:endParaRPr>
        </a:p>
      </dgm:t>
    </dgm:pt>
    <dgm:pt modelId="{0F041A98-6664-40FE-BCA4-46CE07FA5E88}" type="parTrans" cxnId="{223E1B9E-1D4F-4A9A-A859-A62E10F998E1}">
      <dgm:prSet/>
      <dgm:spPr/>
      <dgm:t>
        <a:bodyPr/>
        <a:lstStyle/>
        <a:p>
          <a:endParaRPr lang="ru-RU"/>
        </a:p>
      </dgm:t>
    </dgm:pt>
    <dgm:pt modelId="{CE14942E-4833-472C-A953-B44ABD7FAE46}" type="sibTrans" cxnId="{223E1B9E-1D4F-4A9A-A859-A62E10F998E1}">
      <dgm:prSet/>
      <dgm:spPr/>
      <dgm:t>
        <a:bodyPr/>
        <a:lstStyle/>
        <a:p>
          <a:endParaRPr lang="ru-RU"/>
        </a:p>
      </dgm:t>
    </dgm:pt>
    <dgm:pt modelId="{7213D354-01DF-4E12-A682-61F1948942CF}" type="pres">
      <dgm:prSet presAssocID="{9379C88C-3483-4E8F-9250-9C0EBB1AEF04}" presName="Name0" presStyleCnt="0">
        <dgm:presLayoutVars>
          <dgm:dir/>
          <dgm:resizeHandles val="exact"/>
        </dgm:presLayoutVars>
      </dgm:prSet>
      <dgm:spPr/>
    </dgm:pt>
    <dgm:pt modelId="{9D77750C-7794-4928-9A36-A1D365E52BB7}" type="pres">
      <dgm:prSet presAssocID="{9379C88C-3483-4E8F-9250-9C0EBB1AEF04}" presName="bkgdShp" presStyleLbl="alignAccFollowNode1" presStyleIdx="0" presStyleCnt="1" custLinFactNeighborY="6452"/>
      <dgm:spPr/>
    </dgm:pt>
    <dgm:pt modelId="{5B892C49-601F-4D4C-BDD1-EE9CFBD67B63}" type="pres">
      <dgm:prSet presAssocID="{9379C88C-3483-4E8F-9250-9C0EBB1AEF04}" presName="linComp" presStyleCnt="0"/>
      <dgm:spPr/>
    </dgm:pt>
    <dgm:pt modelId="{FB49DDC4-703D-4CF5-B2B8-C8C7C679D934}" type="pres">
      <dgm:prSet presAssocID="{873A42F1-125C-4AC4-B803-280624BEF157}" presName="compNode" presStyleCnt="0"/>
      <dgm:spPr/>
    </dgm:pt>
    <dgm:pt modelId="{F73815F6-E323-4F88-BDE9-5097FF584D3C}" type="pres">
      <dgm:prSet presAssocID="{873A42F1-125C-4AC4-B803-280624BEF15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5DBDF-C539-4E41-A9F1-CA2A27B690BB}" type="pres">
      <dgm:prSet presAssocID="{873A42F1-125C-4AC4-B803-280624BEF157}" presName="invisiNode" presStyleLbl="node1" presStyleIdx="0" presStyleCnt="3"/>
      <dgm:spPr/>
    </dgm:pt>
    <dgm:pt modelId="{499874B2-C432-464F-9995-CCDBEE395656}" type="pres">
      <dgm:prSet presAssocID="{873A42F1-125C-4AC4-B803-280624BEF157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B06AB31-8983-44FB-9D99-37FDB7EA3E86}" type="pres">
      <dgm:prSet presAssocID="{761A282E-6244-4EEC-AB4A-7211A4F41B3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490C9F2-CE70-48E2-B901-BED351EEB3B5}" type="pres">
      <dgm:prSet presAssocID="{4C60F47A-307C-4EA4-86A4-5ED049D6FB3C}" presName="compNode" presStyleCnt="0"/>
      <dgm:spPr/>
    </dgm:pt>
    <dgm:pt modelId="{AB984613-7319-4A0F-8A7D-3E34792183F6}" type="pres">
      <dgm:prSet presAssocID="{4C60F47A-307C-4EA4-86A4-5ED049D6FB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F9FFB-351D-4753-B840-F6E17FD35E03}" type="pres">
      <dgm:prSet presAssocID="{4C60F47A-307C-4EA4-86A4-5ED049D6FB3C}" presName="invisiNode" presStyleLbl="node1" presStyleIdx="1" presStyleCnt="3"/>
      <dgm:spPr/>
    </dgm:pt>
    <dgm:pt modelId="{065C2EE5-1545-468E-AEFB-4FF0D59611A5}" type="pres">
      <dgm:prSet presAssocID="{4C60F47A-307C-4EA4-86A4-5ED049D6FB3C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B8986F2-3958-4968-845F-D2ED6B841B0E}" type="pres">
      <dgm:prSet presAssocID="{3D345EA4-EC21-423F-9E01-1A744B80A1D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311D8C-94EB-43B5-9CE3-0D90A55B96C9}" type="pres">
      <dgm:prSet presAssocID="{1291712D-D70C-4909-8D72-551CD7C24694}" presName="compNode" presStyleCnt="0"/>
      <dgm:spPr/>
    </dgm:pt>
    <dgm:pt modelId="{3D4342ED-73FD-4EEE-A6B6-BBC37F5B70A5}" type="pres">
      <dgm:prSet presAssocID="{1291712D-D70C-4909-8D72-551CD7C24694}" presName="node" presStyleLbl="node1" presStyleIdx="2" presStyleCnt="3" custScaleX="120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4F019-9911-4966-A7C3-DEE2591240C7}" type="pres">
      <dgm:prSet presAssocID="{1291712D-D70C-4909-8D72-551CD7C24694}" presName="invisiNode" presStyleLbl="node1" presStyleIdx="2" presStyleCnt="3"/>
      <dgm:spPr/>
    </dgm:pt>
    <dgm:pt modelId="{506C8BEC-185F-4968-BCDD-46F01F61B1D3}" type="pres">
      <dgm:prSet presAssocID="{1291712D-D70C-4909-8D72-551CD7C24694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73703E1-C999-4860-B555-24161D1293A5}" type="presOf" srcId="{873A42F1-125C-4AC4-B803-280624BEF157}" destId="{F73815F6-E323-4F88-BDE9-5097FF584D3C}" srcOrd="0" destOrd="0" presId="urn:microsoft.com/office/officeart/2005/8/layout/pList2#2"/>
    <dgm:cxn modelId="{A178DF3A-3914-4F34-B974-10AB59E9CC26}" type="presOf" srcId="{761A282E-6244-4EEC-AB4A-7211A4F41B3D}" destId="{CB06AB31-8983-44FB-9D99-37FDB7EA3E86}" srcOrd="0" destOrd="0" presId="urn:microsoft.com/office/officeart/2005/8/layout/pList2#2"/>
    <dgm:cxn modelId="{4B137E3D-C46D-4891-9456-22A8BA4AF3E6}" type="presOf" srcId="{1291712D-D70C-4909-8D72-551CD7C24694}" destId="{3D4342ED-73FD-4EEE-A6B6-BBC37F5B70A5}" srcOrd="0" destOrd="0" presId="urn:microsoft.com/office/officeart/2005/8/layout/pList2#2"/>
    <dgm:cxn modelId="{223E1B9E-1D4F-4A9A-A859-A62E10F998E1}" srcId="{9379C88C-3483-4E8F-9250-9C0EBB1AEF04}" destId="{1291712D-D70C-4909-8D72-551CD7C24694}" srcOrd="2" destOrd="0" parTransId="{0F041A98-6664-40FE-BCA4-46CE07FA5E88}" sibTransId="{CE14942E-4833-472C-A953-B44ABD7FAE46}"/>
    <dgm:cxn modelId="{A0C7119A-E4F8-484E-B1D9-A232863983B5}" type="presOf" srcId="{3D345EA4-EC21-423F-9E01-1A744B80A1D3}" destId="{8B8986F2-3958-4968-845F-D2ED6B841B0E}" srcOrd="0" destOrd="0" presId="urn:microsoft.com/office/officeart/2005/8/layout/pList2#2"/>
    <dgm:cxn modelId="{C12FA4EE-29B6-4300-9930-D7DE54BA6E42}" srcId="{9379C88C-3483-4E8F-9250-9C0EBB1AEF04}" destId="{873A42F1-125C-4AC4-B803-280624BEF157}" srcOrd="0" destOrd="0" parTransId="{AFAF14DE-05C9-4466-B00F-8D2C6BBEB8F6}" sibTransId="{761A282E-6244-4EEC-AB4A-7211A4F41B3D}"/>
    <dgm:cxn modelId="{01144B44-54BE-45AD-B28C-E3BCB395E677}" type="presOf" srcId="{4C60F47A-307C-4EA4-86A4-5ED049D6FB3C}" destId="{AB984613-7319-4A0F-8A7D-3E34792183F6}" srcOrd="0" destOrd="0" presId="urn:microsoft.com/office/officeart/2005/8/layout/pList2#2"/>
    <dgm:cxn modelId="{06CE8052-BA1C-4D2A-8A45-F3AF3BB0C176}" type="presOf" srcId="{9379C88C-3483-4E8F-9250-9C0EBB1AEF04}" destId="{7213D354-01DF-4E12-A682-61F1948942CF}" srcOrd="0" destOrd="0" presId="urn:microsoft.com/office/officeart/2005/8/layout/pList2#2"/>
    <dgm:cxn modelId="{89C2EAC8-D491-4987-B5F1-F410D128C061}" srcId="{9379C88C-3483-4E8F-9250-9C0EBB1AEF04}" destId="{4C60F47A-307C-4EA4-86A4-5ED049D6FB3C}" srcOrd="1" destOrd="0" parTransId="{FBB37A9D-9941-458C-8E13-0A3C248F817D}" sibTransId="{3D345EA4-EC21-423F-9E01-1A744B80A1D3}"/>
    <dgm:cxn modelId="{5575ACE8-7B8D-4B90-B1E5-8E8F1BD4F72D}" type="presParOf" srcId="{7213D354-01DF-4E12-A682-61F1948942CF}" destId="{9D77750C-7794-4928-9A36-A1D365E52BB7}" srcOrd="0" destOrd="0" presId="urn:microsoft.com/office/officeart/2005/8/layout/pList2#2"/>
    <dgm:cxn modelId="{A5AFB624-54BC-4C92-A8B4-7D02203856D5}" type="presParOf" srcId="{7213D354-01DF-4E12-A682-61F1948942CF}" destId="{5B892C49-601F-4D4C-BDD1-EE9CFBD67B63}" srcOrd="1" destOrd="0" presId="urn:microsoft.com/office/officeart/2005/8/layout/pList2#2"/>
    <dgm:cxn modelId="{C8249F2A-463A-48B7-80FC-7AB130F4E383}" type="presParOf" srcId="{5B892C49-601F-4D4C-BDD1-EE9CFBD67B63}" destId="{FB49DDC4-703D-4CF5-B2B8-C8C7C679D934}" srcOrd="0" destOrd="0" presId="urn:microsoft.com/office/officeart/2005/8/layout/pList2#2"/>
    <dgm:cxn modelId="{C4A349CE-FB05-435F-B6B4-86EE2EE6ED41}" type="presParOf" srcId="{FB49DDC4-703D-4CF5-B2B8-C8C7C679D934}" destId="{F73815F6-E323-4F88-BDE9-5097FF584D3C}" srcOrd="0" destOrd="0" presId="urn:microsoft.com/office/officeart/2005/8/layout/pList2#2"/>
    <dgm:cxn modelId="{52171D4B-3D28-4515-AF8B-9F535E63C98A}" type="presParOf" srcId="{FB49DDC4-703D-4CF5-B2B8-C8C7C679D934}" destId="{3CE5DBDF-C539-4E41-A9F1-CA2A27B690BB}" srcOrd="1" destOrd="0" presId="urn:microsoft.com/office/officeart/2005/8/layout/pList2#2"/>
    <dgm:cxn modelId="{38AA8424-406F-4D82-A3C1-B22ED7BE41EA}" type="presParOf" srcId="{FB49DDC4-703D-4CF5-B2B8-C8C7C679D934}" destId="{499874B2-C432-464F-9995-CCDBEE395656}" srcOrd="2" destOrd="0" presId="urn:microsoft.com/office/officeart/2005/8/layout/pList2#2"/>
    <dgm:cxn modelId="{376F9F18-6703-4876-88DA-B53186A8A1DD}" type="presParOf" srcId="{5B892C49-601F-4D4C-BDD1-EE9CFBD67B63}" destId="{CB06AB31-8983-44FB-9D99-37FDB7EA3E86}" srcOrd="1" destOrd="0" presId="urn:microsoft.com/office/officeart/2005/8/layout/pList2#2"/>
    <dgm:cxn modelId="{C5A553C5-8690-4C50-B907-3FD9AA4FD611}" type="presParOf" srcId="{5B892C49-601F-4D4C-BDD1-EE9CFBD67B63}" destId="{2490C9F2-CE70-48E2-B901-BED351EEB3B5}" srcOrd="2" destOrd="0" presId="urn:microsoft.com/office/officeart/2005/8/layout/pList2#2"/>
    <dgm:cxn modelId="{D3C7E48E-B41F-4B14-A9DE-531D306CE7E0}" type="presParOf" srcId="{2490C9F2-CE70-48E2-B901-BED351EEB3B5}" destId="{AB984613-7319-4A0F-8A7D-3E34792183F6}" srcOrd="0" destOrd="0" presId="urn:microsoft.com/office/officeart/2005/8/layout/pList2#2"/>
    <dgm:cxn modelId="{DCCA0534-5BA8-49FC-8A87-5F7095DD24C8}" type="presParOf" srcId="{2490C9F2-CE70-48E2-B901-BED351EEB3B5}" destId="{913F9FFB-351D-4753-B840-F6E17FD35E03}" srcOrd="1" destOrd="0" presId="urn:microsoft.com/office/officeart/2005/8/layout/pList2#2"/>
    <dgm:cxn modelId="{39D21A49-23E2-487D-B7EA-D4E1FADB5E23}" type="presParOf" srcId="{2490C9F2-CE70-48E2-B901-BED351EEB3B5}" destId="{065C2EE5-1545-468E-AEFB-4FF0D59611A5}" srcOrd="2" destOrd="0" presId="urn:microsoft.com/office/officeart/2005/8/layout/pList2#2"/>
    <dgm:cxn modelId="{38683D80-D4D9-4B44-B04F-A57771B45544}" type="presParOf" srcId="{5B892C49-601F-4D4C-BDD1-EE9CFBD67B63}" destId="{8B8986F2-3958-4968-845F-D2ED6B841B0E}" srcOrd="3" destOrd="0" presId="urn:microsoft.com/office/officeart/2005/8/layout/pList2#2"/>
    <dgm:cxn modelId="{064BE0CD-E72F-4D90-A499-FFDA1CBA5B8F}" type="presParOf" srcId="{5B892C49-601F-4D4C-BDD1-EE9CFBD67B63}" destId="{7B311D8C-94EB-43B5-9CE3-0D90A55B96C9}" srcOrd="4" destOrd="0" presId="urn:microsoft.com/office/officeart/2005/8/layout/pList2#2"/>
    <dgm:cxn modelId="{20BB4267-BA74-4265-B5EA-A413B42B4153}" type="presParOf" srcId="{7B311D8C-94EB-43B5-9CE3-0D90A55B96C9}" destId="{3D4342ED-73FD-4EEE-A6B6-BBC37F5B70A5}" srcOrd="0" destOrd="0" presId="urn:microsoft.com/office/officeart/2005/8/layout/pList2#2"/>
    <dgm:cxn modelId="{43B79981-9CE2-4ED6-9EE0-B21F0F94B600}" type="presParOf" srcId="{7B311D8C-94EB-43B5-9CE3-0D90A55B96C9}" destId="{89B4F019-9911-4966-A7C3-DEE2591240C7}" srcOrd="1" destOrd="0" presId="urn:microsoft.com/office/officeart/2005/8/layout/pList2#2"/>
    <dgm:cxn modelId="{73404D1C-DC60-46F7-8787-450F349F9D36}" type="presParOf" srcId="{7B311D8C-94EB-43B5-9CE3-0D90A55B96C9}" destId="{506C8BEC-185F-4968-BCDD-46F01F61B1D3}" srcOrd="2" destOrd="0" presId="urn:microsoft.com/office/officeart/2005/8/layout/pList2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11C4C3-C8F2-4B04-8666-1FF1B3BC13ED}" type="doc">
      <dgm:prSet loTypeId="urn:microsoft.com/office/officeart/2005/8/layout/pList2#3" loCatId="list" qsTypeId="urn:microsoft.com/office/officeart/2005/8/quickstyle/3d3" qsCatId="3D" csTypeId="urn:microsoft.com/office/officeart/2005/8/colors/accent1_2" csCatId="accent1" phldr="1"/>
      <dgm:spPr/>
    </dgm:pt>
    <dgm:pt modelId="{D7F0610B-45FA-41BD-A9C0-F75DFD20298D}">
      <dgm:prSet phldrT="[Текст]" custT="1"/>
      <dgm:spPr/>
      <dgm:t>
        <a:bodyPr/>
        <a:lstStyle/>
        <a:p>
          <a:r>
            <a:rPr lang="ru-RU" sz="600" b="1" i="0" dirty="0" smtClean="0">
              <a:effectLst/>
              <a:latin typeface="Verdana" pitchFamily="34" charset="0"/>
            </a:rPr>
            <a:t>Кемеровское региональное отделение общероссийской общественной организации «Российский Красный Крест» и социально-значимый проект «Защита прав людей, имеющих наркотическую зависимость, на этапе их ресоциализации».</a:t>
          </a:r>
        </a:p>
        <a:p>
          <a:endParaRPr lang="ru-RU" sz="600" dirty="0">
            <a:effectLst/>
          </a:endParaRPr>
        </a:p>
      </dgm:t>
    </dgm:pt>
    <dgm:pt modelId="{29B7075B-250A-4EF1-B323-4CE3C7BA2148}" type="parTrans" cxnId="{FE983941-EB78-4582-9513-077108D791D6}">
      <dgm:prSet/>
      <dgm:spPr/>
      <dgm:t>
        <a:bodyPr/>
        <a:lstStyle/>
        <a:p>
          <a:endParaRPr lang="ru-RU"/>
        </a:p>
      </dgm:t>
    </dgm:pt>
    <dgm:pt modelId="{30B8A859-D539-4C99-A5ED-516E2E64E15F}" type="sibTrans" cxnId="{FE983941-EB78-4582-9513-077108D791D6}">
      <dgm:prSet/>
      <dgm:spPr/>
      <dgm:t>
        <a:bodyPr/>
        <a:lstStyle/>
        <a:p>
          <a:endParaRPr lang="ru-RU"/>
        </a:p>
      </dgm:t>
    </dgm:pt>
    <dgm:pt modelId="{A3D570F4-5E9B-4D53-BB0E-B1C62E233E19}">
      <dgm:prSet phldrT="[Текст]" custT="1"/>
      <dgm:spPr/>
      <dgm:t>
        <a:bodyPr/>
        <a:lstStyle/>
        <a:p>
          <a:endParaRPr lang="ru-RU" sz="7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endParaRPr lang="ru-RU" sz="7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Благотворительный </a:t>
          </a:r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фонд «Счастье детям» и проект «Мир добра»</a:t>
          </a:r>
          <a:endParaRPr lang="ru-RU" sz="7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39D78A02-A0A9-49CD-8E1E-951DCEE7D7CB}" type="parTrans" cxnId="{383E3CD5-956E-495B-9400-1E9D2214B3C2}">
      <dgm:prSet/>
      <dgm:spPr/>
      <dgm:t>
        <a:bodyPr/>
        <a:lstStyle/>
        <a:p>
          <a:endParaRPr lang="ru-RU"/>
        </a:p>
      </dgm:t>
    </dgm:pt>
    <dgm:pt modelId="{4F677334-4BB3-4DFF-924A-52CD14C505DD}" type="sibTrans" cxnId="{383E3CD5-956E-495B-9400-1E9D2214B3C2}">
      <dgm:prSet/>
      <dgm:spPr/>
      <dgm:t>
        <a:bodyPr/>
        <a:lstStyle/>
        <a:p>
          <a:endParaRPr lang="ru-RU"/>
        </a:p>
      </dgm:t>
    </dgm:pt>
    <dgm:pt modelId="{7BF4F011-BDE1-4A39-9055-9DFC094A800E}">
      <dgm:prSet phldrT="[Текст]" custT="1"/>
      <dgm:spPr/>
      <dgm:t>
        <a:bodyPr/>
        <a:lstStyle/>
        <a:p>
          <a:endParaRPr lang="ru-RU" sz="8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</a:t>
          </a:r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Пансионат «Уютный» для пожилых людей и инвалидов</a:t>
          </a:r>
        </a:p>
        <a:p>
          <a:endParaRPr lang="ru-RU" sz="800" dirty="0"/>
        </a:p>
      </dgm:t>
    </dgm:pt>
    <dgm:pt modelId="{A9F1E294-C41B-4EE9-B3D7-BE33EF87978A}" type="parTrans" cxnId="{1605E957-A1AC-4AED-BD7F-F46B6260913D}">
      <dgm:prSet/>
      <dgm:spPr/>
      <dgm:t>
        <a:bodyPr/>
        <a:lstStyle/>
        <a:p>
          <a:endParaRPr lang="ru-RU"/>
        </a:p>
      </dgm:t>
    </dgm:pt>
    <dgm:pt modelId="{9B148F38-B93A-444C-B7A9-96A6A753F076}" type="sibTrans" cxnId="{1605E957-A1AC-4AED-BD7F-F46B6260913D}">
      <dgm:prSet/>
      <dgm:spPr/>
      <dgm:t>
        <a:bodyPr/>
        <a:lstStyle/>
        <a:p>
          <a:endParaRPr lang="ru-RU"/>
        </a:p>
      </dgm:t>
    </dgm:pt>
    <dgm:pt modelId="{277C6A1A-D986-4161-9304-1C1CD2D5437F}" type="pres">
      <dgm:prSet presAssocID="{8A11C4C3-C8F2-4B04-8666-1FF1B3BC13ED}" presName="Name0" presStyleCnt="0">
        <dgm:presLayoutVars>
          <dgm:dir/>
          <dgm:resizeHandles val="exact"/>
        </dgm:presLayoutVars>
      </dgm:prSet>
      <dgm:spPr/>
    </dgm:pt>
    <dgm:pt modelId="{74A44894-5CB5-4CC9-9376-B68A63FCF4FA}" type="pres">
      <dgm:prSet presAssocID="{8A11C4C3-C8F2-4B04-8666-1FF1B3BC13ED}" presName="bkgdShp" presStyleLbl="alignAccFollowNode1" presStyleIdx="0" presStyleCnt="1" custLinFactNeighborX="35937" custLinFactNeighborY="56423"/>
      <dgm:spPr/>
    </dgm:pt>
    <dgm:pt modelId="{78F0B3E7-7460-472C-85BD-BE98FECCB9E6}" type="pres">
      <dgm:prSet presAssocID="{8A11C4C3-C8F2-4B04-8666-1FF1B3BC13ED}" presName="linComp" presStyleCnt="0"/>
      <dgm:spPr/>
    </dgm:pt>
    <dgm:pt modelId="{693B3C9A-10E0-4842-89A8-3F3B31469C5A}" type="pres">
      <dgm:prSet presAssocID="{D7F0610B-45FA-41BD-A9C0-F75DFD20298D}" presName="compNode" presStyleCnt="0"/>
      <dgm:spPr/>
    </dgm:pt>
    <dgm:pt modelId="{F8024370-157F-4CB0-ADD4-EBAA3D05E9A6}" type="pres">
      <dgm:prSet presAssocID="{D7F0610B-45FA-41BD-A9C0-F75DFD20298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8F6C8-4494-44FA-BCA2-528C45A3BB85}" type="pres">
      <dgm:prSet presAssocID="{D7F0610B-45FA-41BD-A9C0-F75DFD20298D}" presName="invisiNode" presStyleLbl="node1" presStyleIdx="0" presStyleCnt="3"/>
      <dgm:spPr/>
    </dgm:pt>
    <dgm:pt modelId="{1CA2FC6F-6DDE-4BBE-9B32-B17A1C599BA5}" type="pres">
      <dgm:prSet presAssocID="{D7F0610B-45FA-41BD-A9C0-F75DFD20298D}" presName="imagNode" presStyleLbl="fgImgPlace1" presStyleIdx="0" presStyleCnt="3" custLinFactNeighborX="-4809" custLinFactNeighborY="-26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04335DD-BBD7-46FF-A5CB-2258BB63F940}" type="pres">
      <dgm:prSet presAssocID="{30B8A859-D539-4C99-A5ED-516E2E64E15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6F30023-F157-4A35-BA1C-B0010CE646C1}" type="pres">
      <dgm:prSet presAssocID="{A3D570F4-5E9B-4D53-BB0E-B1C62E233E19}" presName="compNode" presStyleCnt="0"/>
      <dgm:spPr/>
    </dgm:pt>
    <dgm:pt modelId="{B5077FE3-C88D-4348-91B2-EC1D3C648016}" type="pres">
      <dgm:prSet presAssocID="{A3D570F4-5E9B-4D53-BB0E-B1C62E233E19}" presName="node" presStyleLbl="node1" presStyleIdx="1" presStyleCnt="3" custScaleX="102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F6D8B-984A-4B7A-B43E-E544FB204B0E}" type="pres">
      <dgm:prSet presAssocID="{A3D570F4-5E9B-4D53-BB0E-B1C62E233E19}" presName="invisiNode" presStyleLbl="node1" presStyleIdx="1" presStyleCnt="3"/>
      <dgm:spPr/>
    </dgm:pt>
    <dgm:pt modelId="{D9FF33A9-D7D9-4C45-B4D6-7F1B9E509E5C}" type="pres">
      <dgm:prSet presAssocID="{A3D570F4-5E9B-4D53-BB0E-B1C62E233E19}" presName="imagNode" presStyleLbl="fgImgPlace1" presStyleIdx="1" presStyleCnt="3" custLinFactNeighborX="-1862" custLinFactNeighborY="16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81EF20D-EA36-4862-9A97-A9832B3D7693}" type="pres">
      <dgm:prSet presAssocID="{4F677334-4BB3-4DFF-924A-52CD14C505D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2F714FB-8980-4091-823C-1701B246BD47}" type="pres">
      <dgm:prSet presAssocID="{7BF4F011-BDE1-4A39-9055-9DFC094A800E}" presName="compNode" presStyleCnt="0"/>
      <dgm:spPr/>
    </dgm:pt>
    <dgm:pt modelId="{DD7BFBA4-0C6C-4C7A-B84E-A38702512A75}" type="pres">
      <dgm:prSet presAssocID="{7BF4F011-BDE1-4A39-9055-9DFC094A800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789DE-8F58-4F82-ACD3-5F54C7AF8D3A}" type="pres">
      <dgm:prSet presAssocID="{7BF4F011-BDE1-4A39-9055-9DFC094A800E}" presName="invisiNode" presStyleLbl="node1" presStyleIdx="2" presStyleCnt="3"/>
      <dgm:spPr/>
    </dgm:pt>
    <dgm:pt modelId="{45DC38C0-7543-40F2-AB4C-BD15E9324E70}" type="pres">
      <dgm:prSet presAssocID="{7BF4F011-BDE1-4A39-9055-9DFC094A800E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83E3CD5-956E-495B-9400-1E9D2214B3C2}" srcId="{8A11C4C3-C8F2-4B04-8666-1FF1B3BC13ED}" destId="{A3D570F4-5E9B-4D53-BB0E-B1C62E233E19}" srcOrd="1" destOrd="0" parTransId="{39D78A02-A0A9-49CD-8E1E-951DCEE7D7CB}" sibTransId="{4F677334-4BB3-4DFF-924A-52CD14C505DD}"/>
    <dgm:cxn modelId="{71479BF4-32C5-469B-B427-699B792A9683}" type="presOf" srcId="{D7F0610B-45FA-41BD-A9C0-F75DFD20298D}" destId="{F8024370-157F-4CB0-ADD4-EBAA3D05E9A6}" srcOrd="0" destOrd="0" presId="urn:microsoft.com/office/officeart/2005/8/layout/pList2#3"/>
    <dgm:cxn modelId="{48223A47-EECA-47E9-9829-2E121BD38C7F}" type="presOf" srcId="{A3D570F4-5E9B-4D53-BB0E-B1C62E233E19}" destId="{B5077FE3-C88D-4348-91B2-EC1D3C648016}" srcOrd="0" destOrd="0" presId="urn:microsoft.com/office/officeart/2005/8/layout/pList2#3"/>
    <dgm:cxn modelId="{B6831EB0-F31B-48C1-8A72-9C6834F3F324}" type="presOf" srcId="{8A11C4C3-C8F2-4B04-8666-1FF1B3BC13ED}" destId="{277C6A1A-D986-4161-9304-1C1CD2D5437F}" srcOrd="0" destOrd="0" presId="urn:microsoft.com/office/officeart/2005/8/layout/pList2#3"/>
    <dgm:cxn modelId="{F8D7F650-757D-4457-ABA7-8E64AE4F673E}" type="presOf" srcId="{7BF4F011-BDE1-4A39-9055-9DFC094A800E}" destId="{DD7BFBA4-0C6C-4C7A-B84E-A38702512A75}" srcOrd="0" destOrd="0" presId="urn:microsoft.com/office/officeart/2005/8/layout/pList2#3"/>
    <dgm:cxn modelId="{1C8BD66C-9850-4A94-AEE8-B5AFC3D86B81}" type="presOf" srcId="{30B8A859-D539-4C99-A5ED-516E2E64E15F}" destId="{504335DD-BBD7-46FF-A5CB-2258BB63F940}" srcOrd="0" destOrd="0" presId="urn:microsoft.com/office/officeart/2005/8/layout/pList2#3"/>
    <dgm:cxn modelId="{9354C70C-C75C-4922-8219-722593A83991}" type="presOf" srcId="{4F677334-4BB3-4DFF-924A-52CD14C505DD}" destId="{B81EF20D-EA36-4862-9A97-A9832B3D7693}" srcOrd="0" destOrd="0" presId="urn:microsoft.com/office/officeart/2005/8/layout/pList2#3"/>
    <dgm:cxn modelId="{FE983941-EB78-4582-9513-077108D791D6}" srcId="{8A11C4C3-C8F2-4B04-8666-1FF1B3BC13ED}" destId="{D7F0610B-45FA-41BD-A9C0-F75DFD20298D}" srcOrd="0" destOrd="0" parTransId="{29B7075B-250A-4EF1-B323-4CE3C7BA2148}" sibTransId="{30B8A859-D539-4C99-A5ED-516E2E64E15F}"/>
    <dgm:cxn modelId="{1605E957-A1AC-4AED-BD7F-F46B6260913D}" srcId="{8A11C4C3-C8F2-4B04-8666-1FF1B3BC13ED}" destId="{7BF4F011-BDE1-4A39-9055-9DFC094A800E}" srcOrd="2" destOrd="0" parTransId="{A9F1E294-C41B-4EE9-B3D7-BE33EF87978A}" sibTransId="{9B148F38-B93A-444C-B7A9-96A6A753F076}"/>
    <dgm:cxn modelId="{3336C1E5-A6A1-448E-8352-299696F293A2}" type="presParOf" srcId="{277C6A1A-D986-4161-9304-1C1CD2D5437F}" destId="{74A44894-5CB5-4CC9-9376-B68A63FCF4FA}" srcOrd="0" destOrd="0" presId="urn:microsoft.com/office/officeart/2005/8/layout/pList2#3"/>
    <dgm:cxn modelId="{87EE5DA7-E5F5-4DC2-86B0-A1D117BE361D}" type="presParOf" srcId="{277C6A1A-D986-4161-9304-1C1CD2D5437F}" destId="{78F0B3E7-7460-472C-85BD-BE98FECCB9E6}" srcOrd="1" destOrd="0" presId="urn:microsoft.com/office/officeart/2005/8/layout/pList2#3"/>
    <dgm:cxn modelId="{2B7B77BE-A78A-4C58-A893-ECCA2572BB26}" type="presParOf" srcId="{78F0B3E7-7460-472C-85BD-BE98FECCB9E6}" destId="{693B3C9A-10E0-4842-89A8-3F3B31469C5A}" srcOrd="0" destOrd="0" presId="urn:microsoft.com/office/officeart/2005/8/layout/pList2#3"/>
    <dgm:cxn modelId="{E7A4745E-AC8D-4E08-9801-9FBBDFE2FE2D}" type="presParOf" srcId="{693B3C9A-10E0-4842-89A8-3F3B31469C5A}" destId="{F8024370-157F-4CB0-ADD4-EBAA3D05E9A6}" srcOrd="0" destOrd="0" presId="urn:microsoft.com/office/officeart/2005/8/layout/pList2#3"/>
    <dgm:cxn modelId="{FA9E7C68-EE08-47CD-A067-A47E52A06D49}" type="presParOf" srcId="{693B3C9A-10E0-4842-89A8-3F3B31469C5A}" destId="{F658F6C8-4494-44FA-BCA2-528C45A3BB85}" srcOrd="1" destOrd="0" presId="urn:microsoft.com/office/officeart/2005/8/layout/pList2#3"/>
    <dgm:cxn modelId="{07AF1462-33CE-40D7-BDBF-B70A497F8737}" type="presParOf" srcId="{693B3C9A-10E0-4842-89A8-3F3B31469C5A}" destId="{1CA2FC6F-6DDE-4BBE-9B32-B17A1C599BA5}" srcOrd="2" destOrd="0" presId="urn:microsoft.com/office/officeart/2005/8/layout/pList2#3"/>
    <dgm:cxn modelId="{DCCBBC8E-BDA0-4C1D-BA68-6B1C21025C6A}" type="presParOf" srcId="{78F0B3E7-7460-472C-85BD-BE98FECCB9E6}" destId="{504335DD-BBD7-46FF-A5CB-2258BB63F940}" srcOrd="1" destOrd="0" presId="urn:microsoft.com/office/officeart/2005/8/layout/pList2#3"/>
    <dgm:cxn modelId="{391F0DFD-17DB-4143-ADED-3F975C1B876D}" type="presParOf" srcId="{78F0B3E7-7460-472C-85BD-BE98FECCB9E6}" destId="{96F30023-F157-4A35-BA1C-B0010CE646C1}" srcOrd="2" destOrd="0" presId="urn:microsoft.com/office/officeart/2005/8/layout/pList2#3"/>
    <dgm:cxn modelId="{13FC8DAF-5989-4DD2-B04A-DC02C886BA57}" type="presParOf" srcId="{96F30023-F157-4A35-BA1C-B0010CE646C1}" destId="{B5077FE3-C88D-4348-91B2-EC1D3C648016}" srcOrd="0" destOrd="0" presId="urn:microsoft.com/office/officeart/2005/8/layout/pList2#3"/>
    <dgm:cxn modelId="{9B15C3BC-B337-4F22-B064-F335861BB28A}" type="presParOf" srcId="{96F30023-F157-4A35-BA1C-B0010CE646C1}" destId="{1CDF6D8B-984A-4B7A-B43E-E544FB204B0E}" srcOrd="1" destOrd="0" presId="urn:microsoft.com/office/officeart/2005/8/layout/pList2#3"/>
    <dgm:cxn modelId="{A14E27CE-01E9-48D7-8115-BE8F837EAA5F}" type="presParOf" srcId="{96F30023-F157-4A35-BA1C-B0010CE646C1}" destId="{D9FF33A9-D7D9-4C45-B4D6-7F1B9E509E5C}" srcOrd="2" destOrd="0" presId="urn:microsoft.com/office/officeart/2005/8/layout/pList2#3"/>
    <dgm:cxn modelId="{0EB6AD16-3363-442E-8148-B91EC2EED4EC}" type="presParOf" srcId="{78F0B3E7-7460-472C-85BD-BE98FECCB9E6}" destId="{B81EF20D-EA36-4862-9A97-A9832B3D7693}" srcOrd="3" destOrd="0" presId="urn:microsoft.com/office/officeart/2005/8/layout/pList2#3"/>
    <dgm:cxn modelId="{FC37C35B-2FC6-479A-8F1D-EF7AB41199E6}" type="presParOf" srcId="{78F0B3E7-7460-472C-85BD-BE98FECCB9E6}" destId="{12F714FB-8980-4091-823C-1701B246BD47}" srcOrd="4" destOrd="0" presId="urn:microsoft.com/office/officeart/2005/8/layout/pList2#3"/>
    <dgm:cxn modelId="{1630D73E-8377-4567-9791-FEE1CC432895}" type="presParOf" srcId="{12F714FB-8980-4091-823C-1701B246BD47}" destId="{DD7BFBA4-0C6C-4C7A-B84E-A38702512A75}" srcOrd="0" destOrd="0" presId="urn:microsoft.com/office/officeart/2005/8/layout/pList2#3"/>
    <dgm:cxn modelId="{B83638A4-75FB-4218-AAF7-7A020005C980}" type="presParOf" srcId="{12F714FB-8980-4091-823C-1701B246BD47}" destId="{8AC789DE-8F58-4F82-ACD3-5F54C7AF8D3A}" srcOrd="1" destOrd="0" presId="urn:microsoft.com/office/officeart/2005/8/layout/pList2#3"/>
    <dgm:cxn modelId="{0E6E550B-D1CE-48BF-8DC2-F0D03D532165}" type="presParOf" srcId="{12F714FB-8980-4091-823C-1701B246BD47}" destId="{45DC38C0-7543-40F2-AB4C-BD15E9324E70}" srcOrd="2" destOrd="0" presId="urn:microsoft.com/office/officeart/2005/8/layout/pList2#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AE32BE-3C96-4C3D-A37B-3F6C69678D8E}" type="doc">
      <dgm:prSet loTypeId="urn:microsoft.com/office/officeart/2005/8/layout/pList2#4" loCatId="list" qsTypeId="urn:microsoft.com/office/officeart/2005/8/quickstyle/3d3" qsCatId="3D" csTypeId="urn:microsoft.com/office/officeart/2005/8/colors/accent1_2" csCatId="accent1" phldr="1"/>
      <dgm:spPr/>
    </dgm:pt>
    <dgm:pt modelId="{00A59287-1938-486E-91A2-34C53EEB6027}">
      <dgm:prSet phldrT="[Текст]" custT="1"/>
      <dgm:spPr/>
      <dgm:t>
        <a:bodyPr/>
        <a:lstStyle/>
        <a:p>
          <a:pPr algn="ctr"/>
          <a:endParaRPr lang="ru-RU" sz="9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pPr algn="ctr"/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«Центр жилищного </a:t>
          </a:r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просвещения </a:t>
          </a:r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Кемеровской области»</a:t>
          </a:r>
        </a:p>
        <a:p>
          <a:pPr algn="ctr"/>
          <a:endParaRPr lang="ru-RU" sz="600" dirty="0"/>
        </a:p>
      </dgm:t>
    </dgm:pt>
    <dgm:pt modelId="{9E14B332-AC4E-4BCD-A2E3-A82A9585162F}" type="parTrans" cxnId="{C691BF32-92FE-4429-921E-4A201A2A2450}">
      <dgm:prSet/>
      <dgm:spPr/>
      <dgm:t>
        <a:bodyPr/>
        <a:lstStyle/>
        <a:p>
          <a:endParaRPr lang="ru-RU"/>
        </a:p>
      </dgm:t>
    </dgm:pt>
    <dgm:pt modelId="{F97F16B8-2F81-4B13-A0D9-B408F78DC207}" type="sibTrans" cxnId="{C691BF32-92FE-4429-921E-4A201A2A2450}">
      <dgm:prSet/>
      <dgm:spPr/>
      <dgm:t>
        <a:bodyPr/>
        <a:lstStyle/>
        <a:p>
          <a:endParaRPr lang="ru-RU"/>
        </a:p>
      </dgm:t>
    </dgm:pt>
    <dgm:pt modelId="{0DA33260-8C16-4D9B-8C20-89492C8E6493}">
      <dgm:prSet phldrT="[Текст]" custT="1"/>
      <dgm:spPr/>
      <dgm:t>
        <a:bodyPr/>
        <a:lstStyle/>
        <a:p>
          <a:endParaRPr lang="ru-RU" sz="8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Кузбасский </a:t>
          </a:r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благотворительный фонд «Детское сердце»</a:t>
          </a:r>
          <a:endParaRPr lang="ru-RU" sz="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4FC9A713-8AC1-42BB-991E-A99359898AF6}" type="parTrans" cxnId="{EBDF3163-4BD9-420F-8DE9-733559B18DD1}">
      <dgm:prSet/>
      <dgm:spPr/>
      <dgm:t>
        <a:bodyPr/>
        <a:lstStyle/>
        <a:p>
          <a:endParaRPr lang="ru-RU"/>
        </a:p>
      </dgm:t>
    </dgm:pt>
    <dgm:pt modelId="{E02AFD6D-D300-48B3-BE99-BD93DD10C99D}" type="sibTrans" cxnId="{EBDF3163-4BD9-420F-8DE9-733559B18DD1}">
      <dgm:prSet/>
      <dgm:spPr/>
      <dgm:t>
        <a:bodyPr/>
        <a:lstStyle/>
        <a:p>
          <a:endParaRPr lang="ru-RU"/>
        </a:p>
      </dgm:t>
    </dgm:pt>
    <dgm:pt modelId="{E2F8CE73-1224-40B6-BFB5-F951609D31F6}">
      <dgm:prSet phldrT="[Текст]" custT="1"/>
      <dgm:spPr/>
      <dgm:t>
        <a:bodyPr/>
        <a:lstStyle/>
        <a:p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</a:t>
          </a:r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социальных новаций в сфере работы с гражданами с ограниченными возможностями «Доброплюс»</a:t>
          </a:r>
          <a:endParaRPr lang="ru-RU" sz="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810AEC47-0E66-4545-8F38-A5D0A4F796D3}" type="parTrans" cxnId="{83248102-2321-47BA-89BB-9B332D0E61F0}">
      <dgm:prSet/>
      <dgm:spPr/>
      <dgm:t>
        <a:bodyPr/>
        <a:lstStyle/>
        <a:p>
          <a:endParaRPr lang="ru-RU"/>
        </a:p>
      </dgm:t>
    </dgm:pt>
    <dgm:pt modelId="{97585559-1EF4-489A-9B43-3E1968FCD6FD}" type="sibTrans" cxnId="{83248102-2321-47BA-89BB-9B332D0E61F0}">
      <dgm:prSet/>
      <dgm:spPr/>
      <dgm:t>
        <a:bodyPr/>
        <a:lstStyle/>
        <a:p>
          <a:endParaRPr lang="ru-RU"/>
        </a:p>
      </dgm:t>
    </dgm:pt>
    <dgm:pt modelId="{3C393365-EC00-4556-8811-9B45A07B151B}" type="pres">
      <dgm:prSet presAssocID="{42AE32BE-3C96-4C3D-A37B-3F6C69678D8E}" presName="Name0" presStyleCnt="0">
        <dgm:presLayoutVars>
          <dgm:dir/>
          <dgm:resizeHandles val="exact"/>
        </dgm:presLayoutVars>
      </dgm:prSet>
      <dgm:spPr/>
    </dgm:pt>
    <dgm:pt modelId="{227EFDBB-8163-40A5-9D4A-124609B8658A}" type="pres">
      <dgm:prSet presAssocID="{42AE32BE-3C96-4C3D-A37B-3F6C69678D8E}" presName="bkgdShp" presStyleLbl="alignAccFollowNode1" presStyleIdx="0" presStyleCnt="1" custLinFactNeighborX="7031" custLinFactNeighborY="-11353"/>
      <dgm:spPr/>
    </dgm:pt>
    <dgm:pt modelId="{CA10F723-3AA8-4E2F-BA30-A972E68191E3}" type="pres">
      <dgm:prSet presAssocID="{42AE32BE-3C96-4C3D-A37B-3F6C69678D8E}" presName="linComp" presStyleCnt="0"/>
      <dgm:spPr/>
    </dgm:pt>
    <dgm:pt modelId="{8A15F453-F70D-47DC-ACFF-8FC80C31AD8B}" type="pres">
      <dgm:prSet presAssocID="{00A59287-1938-486E-91A2-34C53EEB6027}" presName="compNode" presStyleCnt="0"/>
      <dgm:spPr/>
    </dgm:pt>
    <dgm:pt modelId="{8464C296-31E7-4BDF-89EC-51C4D4D363C9}" type="pres">
      <dgm:prSet presAssocID="{00A59287-1938-486E-91A2-34C53EEB602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72C2B-DF96-4958-AB98-7676C16A5234}" type="pres">
      <dgm:prSet presAssocID="{00A59287-1938-486E-91A2-34C53EEB6027}" presName="invisiNode" presStyleLbl="node1" presStyleIdx="0" presStyleCnt="3"/>
      <dgm:spPr/>
    </dgm:pt>
    <dgm:pt modelId="{873B8392-2968-4C72-8DBD-DDD6739C22BE}" type="pres">
      <dgm:prSet presAssocID="{00A59287-1938-486E-91A2-34C53EEB6027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B3B653-CB30-46EC-92D9-F0C9F001E5AE}" type="pres">
      <dgm:prSet presAssocID="{F97F16B8-2F81-4B13-A0D9-B408F78DC2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C856E87-9B24-4B91-9672-5CE64AB8AE0F}" type="pres">
      <dgm:prSet presAssocID="{0DA33260-8C16-4D9B-8C20-89492C8E6493}" presName="compNode" presStyleCnt="0"/>
      <dgm:spPr/>
    </dgm:pt>
    <dgm:pt modelId="{2D7CEDFC-66A5-4FA7-B346-84E6F0CADF13}" type="pres">
      <dgm:prSet presAssocID="{0DA33260-8C16-4D9B-8C20-89492C8E649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E911F-32EF-49C3-AA5A-BFDFAAAFFC92}" type="pres">
      <dgm:prSet presAssocID="{0DA33260-8C16-4D9B-8C20-89492C8E6493}" presName="invisiNode" presStyleLbl="node1" presStyleIdx="1" presStyleCnt="3"/>
      <dgm:spPr/>
    </dgm:pt>
    <dgm:pt modelId="{627C58ED-6A28-4740-BFBD-C4701CA633AE}" type="pres">
      <dgm:prSet presAssocID="{0DA33260-8C16-4D9B-8C20-89492C8E6493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0F22B3D-B255-49C2-8E92-190910F7FC7F}" type="pres">
      <dgm:prSet presAssocID="{E02AFD6D-D300-48B3-BE99-BD93DD10C99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D8D5240-F06D-41E8-ACE5-D5E032AA9BA5}" type="pres">
      <dgm:prSet presAssocID="{E2F8CE73-1224-40B6-BFB5-F951609D31F6}" presName="compNode" presStyleCnt="0"/>
      <dgm:spPr/>
    </dgm:pt>
    <dgm:pt modelId="{CFD8BCD0-7B09-4ED8-955E-DDE7A4A271EE}" type="pres">
      <dgm:prSet presAssocID="{E2F8CE73-1224-40B6-BFB5-F951609D31F6}" presName="node" presStyleLbl="node1" presStyleIdx="2" presStyleCnt="3" custScaleX="109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B17F1-2911-41C8-81D0-6EF74BDA1291}" type="pres">
      <dgm:prSet presAssocID="{E2F8CE73-1224-40B6-BFB5-F951609D31F6}" presName="invisiNode" presStyleLbl="node1" presStyleIdx="2" presStyleCnt="3"/>
      <dgm:spPr/>
    </dgm:pt>
    <dgm:pt modelId="{A5CAF7F4-270D-48CF-91CA-D1A1BD410765}" type="pres">
      <dgm:prSet presAssocID="{E2F8CE73-1224-40B6-BFB5-F951609D31F6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37566B5-72E0-4D19-B909-CA33328B92BD}" type="presOf" srcId="{0DA33260-8C16-4D9B-8C20-89492C8E6493}" destId="{2D7CEDFC-66A5-4FA7-B346-84E6F0CADF13}" srcOrd="0" destOrd="0" presId="urn:microsoft.com/office/officeart/2005/8/layout/pList2#4"/>
    <dgm:cxn modelId="{6DC8001E-9719-4C03-B575-DB62D3F542F3}" type="presOf" srcId="{42AE32BE-3C96-4C3D-A37B-3F6C69678D8E}" destId="{3C393365-EC00-4556-8811-9B45A07B151B}" srcOrd="0" destOrd="0" presId="urn:microsoft.com/office/officeart/2005/8/layout/pList2#4"/>
    <dgm:cxn modelId="{79D3CAFA-21A9-48C1-A685-3304E0ED12EB}" type="presOf" srcId="{00A59287-1938-486E-91A2-34C53EEB6027}" destId="{8464C296-31E7-4BDF-89EC-51C4D4D363C9}" srcOrd="0" destOrd="0" presId="urn:microsoft.com/office/officeart/2005/8/layout/pList2#4"/>
    <dgm:cxn modelId="{83248102-2321-47BA-89BB-9B332D0E61F0}" srcId="{42AE32BE-3C96-4C3D-A37B-3F6C69678D8E}" destId="{E2F8CE73-1224-40B6-BFB5-F951609D31F6}" srcOrd="2" destOrd="0" parTransId="{810AEC47-0E66-4545-8F38-A5D0A4F796D3}" sibTransId="{97585559-1EF4-489A-9B43-3E1968FCD6FD}"/>
    <dgm:cxn modelId="{91BC090A-3D35-450E-8A62-2ACFE3763466}" type="presOf" srcId="{E02AFD6D-D300-48B3-BE99-BD93DD10C99D}" destId="{F0F22B3D-B255-49C2-8E92-190910F7FC7F}" srcOrd="0" destOrd="0" presId="urn:microsoft.com/office/officeart/2005/8/layout/pList2#4"/>
    <dgm:cxn modelId="{C691BF32-92FE-4429-921E-4A201A2A2450}" srcId="{42AE32BE-3C96-4C3D-A37B-3F6C69678D8E}" destId="{00A59287-1938-486E-91A2-34C53EEB6027}" srcOrd="0" destOrd="0" parTransId="{9E14B332-AC4E-4BCD-A2E3-A82A9585162F}" sibTransId="{F97F16B8-2F81-4B13-A0D9-B408F78DC207}"/>
    <dgm:cxn modelId="{05D69E3B-62E8-4882-B206-FCFD47572AE9}" type="presOf" srcId="{E2F8CE73-1224-40B6-BFB5-F951609D31F6}" destId="{CFD8BCD0-7B09-4ED8-955E-DDE7A4A271EE}" srcOrd="0" destOrd="0" presId="urn:microsoft.com/office/officeart/2005/8/layout/pList2#4"/>
    <dgm:cxn modelId="{B797C6F4-1762-40EE-9C49-3AE5B09F5712}" type="presOf" srcId="{F97F16B8-2F81-4B13-A0D9-B408F78DC207}" destId="{6BB3B653-CB30-46EC-92D9-F0C9F001E5AE}" srcOrd="0" destOrd="0" presId="urn:microsoft.com/office/officeart/2005/8/layout/pList2#4"/>
    <dgm:cxn modelId="{EBDF3163-4BD9-420F-8DE9-733559B18DD1}" srcId="{42AE32BE-3C96-4C3D-A37B-3F6C69678D8E}" destId="{0DA33260-8C16-4D9B-8C20-89492C8E6493}" srcOrd="1" destOrd="0" parTransId="{4FC9A713-8AC1-42BB-991E-A99359898AF6}" sibTransId="{E02AFD6D-D300-48B3-BE99-BD93DD10C99D}"/>
    <dgm:cxn modelId="{33A8452B-2CB5-4B05-8517-5F4FD1A55419}" type="presParOf" srcId="{3C393365-EC00-4556-8811-9B45A07B151B}" destId="{227EFDBB-8163-40A5-9D4A-124609B8658A}" srcOrd="0" destOrd="0" presId="urn:microsoft.com/office/officeart/2005/8/layout/pList2#4"/>
    <dgm:cxn modelId="{BE6EB8AA-E7F2-4674-9D5D-E8154980DC4D}" type="presParOf" srcId="{3C393365-EC00-4556-8811-9B45A07B151B}" destId="{CA10F723-3AA8-4E2F-BA30-A972E68191E3}" srcOrd="1" destOrd="0" presId="urn:microsoft.com/office/officeart/2005/8/layout/pList2#4"/>
    <dgm:cxn modelId="{3AF05AF0-580E-423E-9AB1-C56C1D46141D}" type="presParOf" srcId="{CA10F723-3AA8-4E2F-BA30-A972E68191E3}" destId="{8A15F453-F70D-47DC-ACFF-8FC80C31AD8B}" srcOrd="0" destOrd="0" presId="urn:microsoft.com/office/officeart/2005/8/layout/pList2#4"/>
    <dgm:cxn modelId="{BC508D66-4130-425C-8AAF-E9AC4993B314}" type="presParOf" srcId="{8A15F453-F70D-47DC-ACFF-8FC80C31AD8B}" destId="{8464C296-31E7-4BDF-89EC-51C4D4D363C9}" srcOrd="0" destOrd="0" presId="urn:microsoft.com/office/officeart/2005/8/layout/pList2#4"/>
    <dgm:cxn modelId="{07E8B91D-693D-43A6-930A-82D78D34C6AC}" type="presParOf" srcId="{8A15F453-F70D-47DC-ACFF-8FC80C31AD8B}" destId="{51072C2B-DF96-4958-AB98-7676C16A5234}" srcOrd="1" destOrd="0" presId="urn:microsoft.com/office/officeart/2005/8/layout/pList2#4"/>
    <dgm:cxn modelId="{A0383936-0C86-4C2A-A69E-8E987D9EF6BE}" type="presParOf" srcId="{8A15F453-F70D-47DC-ACFF-8FC80C31AD8B}" destId="{873B8392-2968-4C72-8DBD-DDD6739C22BE}" srcOrd="2" destOrd="0" presId="urn:microsoft.com/office/officeart/2005/8/layout/pList2#4"/>
    <dgm:cxn modelId="{50509FA7-733D-45DD-BD42-12B3A7319813}" type="presParOf" srcId="{CA10F723-3AA8-4E2F-BA30-A972E68191E3}" destId="{6BB3B653-CB30-46EC-92D9-F0C9F001E5AE}" srcOrd="1" destOrd="0" presId="urn:microsoft.com/office/officeart/2005/8/layout/pList2#4"/>
    <dgm:cxn modelId="{75346F8E-3EA4-48CA-9A64-5DD76F3A74E1}" type="presParOf" srcId="{CA10F723-3AA8-4E2F-BA30-A972E68191E3}" destId="{FC856E87-9B24-4B91-9672-5CE64AB8AE0F}" srcOrd="2" destOrd="0" presId="urn:microsoft.com/office/officeart/2005/8/layout/pList2#4"/>
    <dgm:cxn modelId="{AFB8D4C0-2EBB-4703-8AA6-7A7ADE2E01A8}" type="presParOf" srcId="{FC856E87-9B24-4B91-9672-5CE64AB8AE0F}" destId="{2D7CEDFC-66A5-4FA7-B346-84E6F0CADF13}" srcOrd="0" destOrd="0" presId="urn:microsoft.com/office/officeart/2005/8/layout/pList2#4"/>
    <dgm:cxn modelId="{10388ABF-DF21-4586-94C7-29F170CA89F9}" type="presParOf" srcId="{FC856E87-9B24-4B91-9672-5CE64AB8AE0F}" destId="{BF5E911F-32EF-49C3-AA5A-BFDFAAAFFC92}" srcOrd="1" destOrd="0" presId="urn:microsoft.com/office/officeart/2005/8/layout/pList2#4"/>
    <dgm:cxn modelId="{F69010B7-9813-4C18-9C8D-A6A483BD2AC7}" type="presParOf" srcId="{FC856E87-9B24-4B91-9672-5CE64AB8AE0F}" destId="{627C58ED-6A28-4740-BFBD-C4701CA633AE}" srcOrd="2" destOrd="0" presId="urn:microsoft.com/office/officeart/2005/8/layout/pList2#4"/>
    <dgm:cxn modelId="{6F8028B6-93E0-4219-B11B-45EDBED133D1}" type="presParOf" srcId="{CA10F723-3AA8-4E2F-BA30-A972E68191E3}" destId="{F0F22B3D-B255-49C2-8E92-190910F7FC7F}" srcOrd="3" destOrd="0" presId="urn:microsoft.com/office/officeart/2005/8/layout/pList2#4"/>
    <dgm:cxn modelId="{7A417FB4-36E1-44C9-9462-93BDB6B8D916}" type="presParOf" srcId="{CA10F723-3AA8-4E2F-BA30-A972E68191E3}" destId="{6D8D5240-F06D-41E8-ACE5-D5E032AA9BA5}" srcOrd="4" destOrd="0" presId="urn:microsoft.com/office/officeart/2005/8/layout/pList2#4"/>
    <dgm:cxn modelId="{BCF9B02C-7D6D-44D7-A265-C4F72DC31E2E}" type="presParOf" srcId="{6D8D5240-F06D-41E8-ACE5-D5E032AA9BA5}" destId="{CFD8BCD0-7B09-4ED8-955E-DDE7A4A271EE}" srcOrd="0" destOrd="0" presId="urn:microsoft.com/office/officeart/2005/8/layout/pList2#4"/>
    <dgm:cxn modelId="{FFFD074C-6594-4505-BFB3-25FA1191996C}" type="presParOf" srcId="{6D8D5240-F06D-41E8-ACE5-D5E032AA9BA5}" destId="{826B17F1-2911-41C8-81D0-6EF74BDA1291}" srcOrd="1" destOrd="0" presId="urn:microsoft.com/office/officeart/2005/8/layout/pList2#4"/>
    <dgm:cxn modelId="{FA2DDA92-DEB6-45D9-8463-105A1FA2659C}" type="presParOf" srcId="{6D8D5240-F06D-41E8-ACE5-D5E032AA9BA5}" destId="{A5CAF7F4-270D-48CF-91CA-D1A1BD410765}" srcOrd="2" destOrd="0" presId="urn:microsoft.com/office/officeart/2005/8/layout/pList2#4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FF5457-EACE-4BC8-BDD8-FC9FBA95B6C1}" type="doc">
      <dgm:prSet loTypeId="urn:microsoft.com/office/officeart/2005/8/layout/pList2#5" loCatId="list" qsTypeId="urn:microsoft.com/office/officeart/2005/8/quickstyle/3d3" qsCatId="3D" csTypeId="urn:microsoft.com/office/officeart/2005/8/colors/accent1_2" csCatId="accent1" phldr="1"/>
      <dgm:spPr/>
    </dgm:pt>
    <dgm:pt modelId="{033325D3-27C4-4552-805A-36A51ADEF0DC}">
      <dgm:prSet phldrT="[Текст]" custT="1"/>
      <dgm:spPr/>
      <dgm:t>
        <a:bodyPr/>
        <a:lstStyle/>
        <a:p>
          <a:pPr algn="ctr"/>
          <a:endParaRPr lang="ru-RU" sz="8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pPr algn="ctr"/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</a:t>
          </a:r>
          <a:r>
            <a:rPr lang="ru-RU" sz="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пансионат для пожилых людей «Ника»</a:t>
          </a:r>
          <a:endParaRPr lang="ru-RU" sz="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F5E43BC5-63C4-4479-8CF0-D8C56880B54A}" type="parTrans" cxnId="{E8A7C2B4-CA24-423C-A237-17971DBA6C88}">
      <dgm:prSet/>
      <dgm:spPr/>
      <dgm:t>
        <a:bodyPr/>
        <a:lstStyle/>
        <a:p>
          <a:endParaRPr lang="ru-RU"/>
        </a:p>
      </dgm:t>
    </dgm:pt>
    <dgm:pt modelId="{A4996923-F539-4D98-9D9B-29BB4F95D74F}" type="sibTrans" cxnId="{E8A7C2B4-CA24-423C-A237-17971DBA6C88}">
      <dgm:prSet/>
      <dgm:spPr/>
      <dgm:t>
        <a:bodyPr/>
        <a:lstStyle/>
        <a:p>
          <a:endParaRPr lang="ru-RU"/>
        </a:p>
      </dgm:t>
    </dgm:pt>
    <dgm:pt modelId="{F8C7B542-31A7-4B24-A027-F572954CBDCA}">
      <dgm:prSet phldrT="[Текст]" custT="1"/>
      <dgm:spPr/>
      <dgm:t>
        <a:bodyPr/>
        <a:lstStyle/>
        <a:p>
          <a:endParaRPr lang="ru-RU" sz="7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endParaRPr lang="ru-RU" sz="7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Благотворительная </a:t>
          </a:r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организация «Под крылом надежды»</a:t>
          </a:r>
          <a:endParaRPr lang="ru-RU" sz="7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74123224-1EAA-4C64-AE01-65F0177BD98B}" type="parTrans" cxnId="{886A8EF4-E562-452F-93EF-4AC2B5AFB001}">
      <dgm:prSet/>
      <dgm:spPr/>
      <dgm:t>
        <a:bodyPr/>
        <a:lstStyle/>
        <a:p>
          <a:endParaRPr lang="ru-RU"/>
        </a:p>
      </dgm:t>
    </dgm:pt>
    <dgm:pt modelId="{FC910D2D-8C89-49D6-A882-BA7CD7235655}" type="sibTrans" cxnId="{886A8EF4-E562-452F-93EF-4AC2B5AFB001}">
      <dgm:prSet/>
      <dgm:spPr/>
      <dgm:t>
        <a:bodyPr/>
        <a:lstStyle/>
        <a:p>
          <a:endParaRPr lang="ru-RU"/>
        </a:p>
      </dgm:t>
    </dgm:pt>
    <dgm:pt modelId="{4BC532C4-4CB2-4D27-91F2-923C9F20B632}">
      <dgm:prSet phldrT="[Текст]" custT="1"/>
      <dgm:spPr/>
      <dgm:t>
        <a:bodyPr/>
        <a:lstStyle/>
        <a:p>
          <a:endParaRPr lang="ru-RU" sz="6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КРОО </a:t>
          </a:r>
          <a:r>
            <a:rPr lang="ru-RU" sz="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поддержки детей с детским церебральным параличом и нарушением опорно-двигательного аппарата «Шаг навстречу»</a:t>
          </a:r>
          <a:endParaRPr lang="ru-RU" sz="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C18AB686-3A9A-446B-9404-00782614640D}" type="parTrans" cxnId="{A194A257-AB96-4FEA-8156-FD9B0A479DAE}">
      <dgm:prSet/>
      <dgm:spPr/>
      <dgm:t>
        <a:bodyPr/>
        <a:lstStyle/>
        <a:p>
          <a:endParaRPr lang="ru-RU"/>
        </a:p>
      </dgm:t>
    </dgm:pt>
    <dgm:pt modelId="{0D6F83F1-A585-4ADC-84E8-7F0855A6B98C}" type="sibTrans" cxnId="{A194A257-AB96-4FEA-8156-FD9B0A479DAE}">
      <dgm:prSet/>
      <dgm:spPr/>
      <dgm:t>
        <a:bodyPr/>
        <a:lstStyle/>
        <a:p>
          <a:endParaRPr lang="ru-RU"/>
        </a:p>
      </dgm:t>
    </dgm:pt>
    <dgm:pt modelId="{7327EEAA-0878-47D4-ADD1-7EAEB1A3990A}">
      <dgm:prSet custT="1"/>
      <dgm:spPr/>
      <dgm:t>
        <a:bodyPr/>
        <a:lstStyle/>
        <a:p>
          <a:endParaRPr lang="ru-RU" sz="7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Российское </a:t>
          </a:r>
          <a:r>
            <a:rPr lang="ru-RU" sz="7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объединение людей с болезнью ихтиоз «Поддержка людей с ихтиозом».</a:t>
          </a:r>
          <a:endParaRPr lang="ru-RU" sz="7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gm:t>
    </dgm:pt>
    <dgm:pt modelId="{30E24329-8AB8-4224-BB3D-371AF2B1332B}" type="parTrans" cxnId="{C3FFA9A5-82A0-4ADD-BFAA-94AB0E7A57A6}">
      <dgm:prSet/>
      <dgm:spPr/>
      <dgm:t>
        <a:bodyPr/>
        <a:lstStyle/>
        <a:p>
          <a:endParaRPr lang="ru-RU"/>
        </a:p>
      </dgm:t>
    </dgm:pt>
    <dgm:pt modelId="{F358CDE8-E6DD-4E91-9410-1C4FC4D97206}" type="sibTrans" cxnId="{C3FFA9A5-82A0-4ADD-BFAA-94AB0E7A57A6}">
      <dgm:prSet/>
      <dgm:spPr/>
      <dgm:t>
        <a:bodyPr/>
        <a:lstStyle/>
        <a:p>
          <a:endParaRPr lang="ru-RU"/>
        </a:p>
      </dgm:t>
    </dgm:pt>
    <dgm:pt modelId="{3533C4F7-EBEE-4C3A-AAB0-516F17562D08}" type="pres">
      <dgm:prSet presAssocID="{B7FF5457-EACE-4BC8-BDD8-FC9FBA95B6C1}" presName="Name0" presStyleCnt="0">
        <dgm:presLayoutVars>
          <dgm:dir/>
          <dgm:resizeHandles val="exact"/>
        </dgm:presLayoutVars>
      </dgm:prSet>
      <dgm:spPr/>
    </dgm:pt>
    <dgm:pt modelId="{6022B907-8642-4BF7-9A63-6A0F1246B8F5}" type="pres">
      <dgm:prSet presAssocID="{B7FF5457-EACE-4BC8-BDD8-FC9FBA95B6C1}" presName="bkgdShp" presStyleLbl="alignAccFollowNode1" presStyleIdx="0" presStyleCnt="1" custLinFactNeighborX="-7843" custLinFactNeighborY="-92848"/>
      <dgm:spPr/>
    </dgm:pt>
    <dgm:pt modelId="{3CEF8BB7-987B-45EB-8DDD-7A8C97A95295}" type="pres">
      <dgm:prSet presAssocID="{B7FF5457-EACE-4BC8-BDD8-FC9FBA95B6C1}" presName="linComp" presStyleCnt="0"/>
      <dgm:spPr/>
    </dgm:pt>
    <dgm:pt modelId="{6F10AA7A-A278-44F7-86FE-C47D6C8E226F}" type="pres">
      <dgm:prSet presAssocID="{033325D3-27C4-4552-805A-36A51ADEF0DC}" presName="compNode" presStyleCnt="0"/>
      <dgm:spPr/>
    </dgm:pt>
    <dgm:pt modelId="{BA92C8A4-D532-4649-B853-B677FEC93046}" type="pres">
      <dgm:prSet presAssocID="{033325D3-27C4-4552-805A-36A51ADEF0D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C813E-0336-4771-AE78-D4C530E4215D}" type="pres">
      <dgm:prSet presAssocID="{033325D3-27C4-4552-805A-36A51ADEF0DC}" presName="invisiNode" presStyleLbl="node1" presStyleIdx="0" presStyleCnt="4"/>
      <dgm:spPr/>
    </dgm:pt>
    <dgm:pt modelId="{F278892C-E25E-4BFB-8F9F-E5F44B21B400}" type="pres">
      <dgm:prSet presAssocID="{033325D3-27C4-4552-805A-36A51ADEF0DC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C24511-3114-46A4-AACA-4247E38F0505}" type="pres">
      <dgm:prSet presAssocID="{A4996923-F539-4D98-9D9B-29BB4F95D74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E6C3A00-B0FA-4DD6-B60C-E07D34D4B8B7}" type="pres">
      <dgm:prSet presAssocID="{F8C7B542-31A7-4B24-A027-F572954CBDCA}" presName="compNode" presStyleCnt="0"/>
      <dgm:spPr/>
    </dgm:pt>
    <dgm:pt modelId="{47602F98-9036-459E-A685-199E1ED9AC4B}" type="pres">
      <dgm:prSet presAssocID="{F8C7B542-31A7-4B24-A027-F572954CBDC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E0117-7569-451A-AFA8-0EF5BC7B0D34}" type="pres">
      <dgm:prSet presAssocID="{F8C7B542-31A7-4B24-A027-F572954CBDCA}" presName="invisiNode" presStyleLbl="node1" presStyleIdx="1" presStyleCnt="4"/>
      <dgm:spPr/>
    </dgm:pt>
    <dgm:pt modelId="{06D9AD36-3FC4-43FB-9449-3C134BC22F8B}" type="pres">
      <dgm:prSet presAssocID="{F8C7B542-31A7-4B24-A027-F572954CBDCA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577F272-0D75-4AAA-A471-CBE205AA64E7}" type="pres">
      <dgm:prSet presAssocID="{FC910D2D-8C89-49D6-A882-BA7CD72356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D05681D-D765-4B2F-96DC-3B7FF9D17D74}" type="pres">
      <dgm:prSet presAssocID="{4BC532C4-4CB2-4D27-91F2-923C9F20B632}" presName="compNode" presStyleCnt="0"/>
      <dgm:spPr/>
    </dgm:pt>
    <dgm:pt modelId="{0815E04F-6D73-4AED-A333-E2D0B7E0850C}" type="pres">
      <dgm:prSet presAssocID="{4BC532C4-4CB2-4D27-91F2-923C9F20B6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34E48-480E-4354-A948-3C1934E44F49}" type="pres">
      <dgm:prSet presAssocID="{4BC532C4-4CB2-4D27-91F2-923C9F20B632}" presName="invisiNode" presStyleLbl="node1" presStyleIdx="2" presStyleCnt="4"/>
      <dgm:spPr/>
    </dgm:pt>
    <dgm:pt modelId="{FF8E21AD-7B01-41F2-901A-C9F3A93DBB54}" type="pres">
      <dgm:prSet presAssocID="{4BC532C4-4CB2-4D27-91F2-923C9F20B632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D0A7576-B0B6-4EAA-A57A-B52AA8F3EAE0}" type="pres">
      <dgm:prSet presAssocID="{0D6F83F1-A585-4ADC-84E8-7F0855A6B98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FA02BF0-E769-443F-8610-104E81271306}" type="pres">
      <dgm:prSet presAssocID="{7327EEAA-0878-47D4-ADD1-7EAEB1A3990A}" presName="compNode" presStyleCnt="0"/>
      <dgm:spPr/>
    </dgm:pt>
    <dgm:pt modelId="{6D75B48A-6D8D-4A6C-9035-585911B912EC}" type="pres">
      <dgm:prSet presAssocID="{7327EEAA-0878-47D4-ADD1-7EAEB1A3990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9879A-9F5C-47EB-B21E-4C68445D4A90}" type="pres">
      <dgm:prSet presAssocID="{7327EEAA-0878-47D4-ADD1-7EAEB1A3990A}" presName="invisiNode" presStyleLbl="node1" presStyleIdx="3" presStyleCnt="4"/>
      <dgm:spPr/>
    </dgm:pt>
    <dgm:pt modelId="{ED95D7E0-CF4A-4F8F-BB85-732E17A0CD40}" type="pres">
      <dgm:prSet presAssocID="{7327EEAA-0878-47D4-ADD1-7EAEB1A3990A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A34D61F9-BFC5-4B08-9A54-7ACAE553D4C6}" type="presOf" srcId="{B7FF5457-EACE-4BC8-BDD8-FC9FBA95B6C1}" destId="{3533C4F7-EBEE-4C3A-AAB0-516F17562D08}" srcOrd="0" destOrd="0" presId="urn:microsoft.com/office/officeart/2005/8/layout/pList2#5"/>
    <dgm:cxn modelId="{6CEA7973-8240-4E74-8CDB-7B7095B6E764}" type="presOf" srcId="{7327EEAA-0878-47D4-ADD1-7EAEB1A3990A}" destId="{6D75B48A-6D8D-4A6C-9035-585911B912EC}" srcOrd="0" destOrd="0" presId="urn:microsoft.com/office/officeart/2005/8/layout/pList2#5"/>
    <dgm:cxn modelId="{70E47218-1C58-4D61-93BA-135DD9C9C5F4}" type="presOf" srcId="{F8C7B542-31A7-4B24-A027-F572954CBDCA}" destId="{47602F98-9036-459E-A685-199E1ED9AC4B}" srcOrd="0" destOrd="0" presId="urn:microsoft.com/office/officeart/2005/8/layout/pList2#5"/>
    <dgm:cxn modelId="{886A8EF4-E562-452F-93EF-4AC2B5AFB001}" srcId="{B7FF5457-EACE-4BC8-BDD8-FC9FBA95B6C1}" destId="{F8C7B542-31A7-4B24-A027-F572954CBDCA}" srcOrd="1" destOrd="0" parTransId="{74123224-1EAA-4C64-AE01-65F0177BD98B}" sibTransId="{FC910D2D-8C89-49D6-A882-BA7CD7235655}"/>
    <dgm:cxn modelId="{E63CF605-13A9-4E81-B91F-E4043EC1CF43}" type="presOf" srcId="{FC910D2D-8C89-49D6-A882-BA7CD7235655}" destId="{0577F272-0D75-4AAA-A471-CBE205AA64E7}" srcOrd="0" destOrd="0" presId="urn:microsoft.com/office/officeart/2005/8/layout/pList2#5"/>
    <dgm:cxn modelId="{C3FFA9A5-82A0-4ADD-BFAA-94AB0E7A57A6}" srcId="{B7FF5457-EACE-4BC8-BDD8-FC9FBA95B6C1}" destId="{7327EEAA-0878-47D4-ADD1-7EAEB1A3990A}" srcOrd="3" destOrd="0" parTransId="{30E24329-8AB8-4224-BB3D-371AF2B1332B}" sibTransId="{F358CDE8-E6DD-4E91-9410-1C4FC4D97206}"/>
    <dgm:cxn modelId="{A194A257-AB96-4FEA-8156-FD9B0A479DAE}" srcId="{B7FF5457-EACE-4BC8-BDD8-FC9FBA95B6C1}" destId="{4BC532C4-4CB2-4D27-91F2-923C9F20B632}" srcOrd="2" destOrd="0" parTransId="{C18AB686-3A9A-446B-9404-00782614640D}" sibTransId="{0D6F83F1-A585-4ADC-84E8-7F0855A6B98C}"/>
    <dgm:cxn modelId="{F43E70C1-9E0E-485D-957B-D63D60394E26}" type="presOf" srcId="{A4996923-F539-4D98-9D9B-29BB4F95D74F}" destId="{59C24511-3114-46A4-AACA-4247E38F0505}" srcOrd="0" destOrd="0" presId="urn:microsoft.com/office/officeart/2005/8/layout/pList2#5"/>
    <dgm:cxn modelId="{2BC3F2D0-2148-484E-BCE2-5F4A69618CF8}" type="presOf" srcId="{4BC532C4-4CB2-4D27-91F2-923C9F20B632}" destId="{0815E04F-6D73-4AED-A333-E2D0B7E0850C}" srcOrd="0" destOrd="0" presId="urn:microsoft.com/office/officeart/2005/8/layout/pList2#5"/>
    <dgm:cxn modelId="{E8A7C2B4-CA24-423C-A237-17971DBA6C88}" srcId="{B7FF5457-EACE-4BC8-BDD8-FC9FBA95B6C1}" destId="{033325D3-27C4-4552-805A-36A51ADEF0DC}" srcOrd="0" destOrd="0" parTransId="{F5E43BC5-63C4-4479-8CF0-D8C56880B54A}" sibTransId="{A4996923-F539-4D98-9D9B-29BB4F95D74F}"/>
    <dgm:cxn modelId="{5566AA09-F104-400F-8C3D-664D7E9AC6F6}" type="presOf" srcId="{033325D3-27C4-4552-805A-36A51ADEF0DC}" destId="{BA92C8A4-D532-4649-B853-B677FEC93046}" srcOrd="0" destOrd="0" presId="urn:microsoft.com/office/officeart/2005/8/layout/pList2#5"/>
    <dgm:cxn modelId="{9C071DC2-1EE5-41B0-9E84-3447A7FD4D44}" type="presOf" srcId="{0D6F83F1-A585-4ADC-84E8-7F0855A6B98C}" destId="{DD0A7576-B0B6-4EAA-A57A-B52AA8F3EAE0}" srcOrd="0" destOrd="0" presId="urn:microsoft.com/office/officeart/2005/8/layout/pList2#5"/>
    <dgm:cxn modelId="{4117DB2D-8D99-4971-AC61-20FB14FC84AC}" type="presParOf" srcId="{3533C4F7-EBEE-4C3A-AAB0-516F17562D08}" destId="{6022B907-8642-4BF7-9A63-6A0F1246B8F5}" srcOrd="0" destOrd="0" presId="urn:microsoft.com/office/officeart/2005/8/layout/pList2#5"/>
    <dgm:cxn modelId="{86AD40A9-6747-4DDE-9FCD-BCE8674E9D1C}" type="presParOf" srcId="{3533C4F7-EBEE-4C3A-AAB0-516F17562D08}" destId="{3CEF8BB7-987B-45EB-8DDD-7A8C97A95295}" srcOrd="1" destOrd="0" presId="urn:microsoft.com/office/officeart/2005/8/layout/pList2#5"/>
    <dgm:cxn modelId="{14BB586F-A4A2-4BA9-8D4D-7102AEEBE34D}" type="presParOf" srcId="{3CEF8BB7-987B-45EB-8DDD-7A8C97A95295}" destId="{6F10AA7A-A278-44F7-86FE-C47D6C8E226F}" srcOrd="0" destOrd="0" presId="urn:microsoft.com/office/officeart/2005/8/layout/pList2#5"/>
    <dgm:cxn modelId="{EBB5B722-AA95-437A-A9AF-298A165D9CB3}" type="presParOf" srcId="{6F10AA7A-A278-44F7-86FE-C47D6C8E226F}" destId="{BA92C8A4-D532-4649-B853-B677FEC93046}" srcOrd="0" destOrd="0" presId="urn:microsoft.com/office/officeart/2005/8/layout/pList2#5"/>
    <dgm:cxn modelId="{7A8E993B-0387-473A-BB39-0047CA08D38F}" type="presParOf" srcId="{6F10AA7A-A278-44F7-86FE-C47D6C8E226F}" destId="{4B6C813E-0336-4771-AE78-D4C530E4215D}" srcOrd="1" destOrd="0" presId="urn:microsoft.com/office/officeart/2005/8/layout/pList2#5"/>
    <dgm:cxn modelId="{636AC023-EA13-41AF-B220-FD71A9851934}" type="presParOf" srcId="{6F10AA7A-A278-44F7-86FE-C47D6C8E226F}" destId="{F278892C-E25E-4BFB-8F9F-E5F44B21B400}" srcOrd="2" destOrd="0" presId="urn:microsoft.com/office/officeart/2005/8/layout/pList2#5"/>
    <dgm:cxn modelId="{D1A55D0E-328A-4235-B653-FF7D089D3727}" type="presParOf" srcId="{3CEF8BB7-987B-45EB-8DDD-7A8C97A95295}" destId="{59C24511-3114-46A4-AACA-4247E38F0505}" srcOrd="1" destOrd="0" presId="urn:microsoft.com/office/officeart/2005/8/layout/pList2#5"/>
    <dgm:cxn modelId="{8EB81808-F579-4AE1-A6BC-E42A3A234403}" type="presParOf" srcId="{3CEF8BB7-987B-45EB-8DDD-7A8C97A95295}" destId="{4E6C3A00-B0FA-4DD6-B60C-E07D34D4B8B7}" srcOrd="2" destOrd="0" presId="urn:microsoft.com/office/officeart/2005/8/layout/pList2#5"/>
    <dgm:cxn modelId="{EE84EF47-A4CD-41E4-A323-11D17F8BEB93}" type="presParOf" srcId="{4E6C3A00-B0FA-4DD6-B60C-E07D34D4B8B7}" destId="{47602F98-9036-459E-A685-199E1ED9AC4B}" srcOrd="0" destOrd="0" presId="urn:microsoft.com/office/officeart/2005/8/layout/pList2#5"/>
    <dgm:cxn modelId="{0051A56D-1855-49EC-A0C8-EE1A21693641}" type="presParOf" srcId="{4E6C3A00-B0FA-4DD6-B60C-E07D34D4B8B7}" destId="{036E0117-7569-451A-AFA8-0EF5BC7B0D34}" srcOrd="1" destOrd="0" presId="urn:microsoft.com/office/officeart/2005/8/layout/pList2#5"/>
    <dgm:cxn modelId="{461D75C1-0514-49AB-8579-51A37C2AA671}" type="presParOf" srcId="{4E6C3A00-B0FA-4DD6-B60C-E07D34D4B8B7}" destId="{06D9AD36-3FC4-43FB-9449-3C134BC22F8B}" srcOrd="2" destOrd="0" presId="urn:microsoft.com/office/officeart/2005/8/layout/pList2#5"/>
    <dgm:cxn modelId="{8BBC3FEA-745C-4AB7-9741-3C013955D50F}" type="presParOf" srcId="{3CEF8BB7-987B-45EB-8DDD-7A8C97A95295}" destId="{0577F272-0D75-4AAA-A471-CBE205AA64E7}" srcOrd="3" destOrd="0" presId="urn:microsoft.com/office/officeart/2005/8/layout/pList2#5"/>
    <dgm:cxn modelId="{BB456AE7-D526-4966-A8F2-85D33EF4FF83}" type="presParOf" srcId="{3CEF8BB7-987B-45EB-8DDD-7A8C97A95295}" destId="{0D05681D-D765-4B2F-96DC-3B7FF9D17D74}" srcOrd="4" destOrd="0" presId="urn:microsoft.com/office/officeart/2005/8/layout/pList2#5"/>
    <dgm:cxn modelId="{51174BF4-E550-4F1B-866B-90DFBB9C4076}" type="presParOf" srcId="{0D05681D-D765-4B2F-96DC-3B7FF9D17D74}" destId="{0815E04F-6D73-4AED-A333-E2D0B7E0850C}" srcOrd="0" destOrd="0" presId="urn:microsoft.com/office/officeart/2005/8/layout/pList2#5"/>
    <dgm:cxn modelId="{11377917-5AC2-470F-B103-87555330AC26}" type="presParOf" srcId="{0D05681D-D765-4B2F-96DC-3B7FF9D17D74}" destId="{0A334E48-480E-4354-A948-3C1934E44F49}" srcOrd="1" destOrd="0" presId="urn:microsoft.com/office/officeart/2005/8/layout/pList2#5"/>
    <dgm:cxn modelId="{79B2C818-CDD5-4766-BED4-E8E056C06FCC}" type="presParOf" srcId="{0D05681D-D765-4B2F-96DC-3B7FF9D17D74}" destId="{FF8E21AD-7B01-41F2-901A-C9F3A93DBB54}" srcOrd="2" destOrd="0" presId="urn:microsoft.com/office/officeart/2005/8/layout/pList2#5"/>
    <dgm:cxn modelId="{05644CCE-F306-4DD3-9AE0-54999402109F}" type="presParOf" srcId="{3CEF8BB7-987B-45EB-8DDD-7A8C97A95295}" destId="{DD0A7576-B0B6-4EAA-A57A-B52AA8F3EAE0}" srcOrd="5" destOrd="0" presId="urn:microsoft.com/office/officeart/2005/8/layout/pList2#5"/>
    <dgm:cxn modelId="{94D1F54D-7375-45BB-90F2-C96D6CBD03BA}" type="presParOf" srcId="{3CEF8BB7-987B-45EB-8DDD-7A8C97A95295}" destId="{EFA02BF0-E769-443F-8610-104E81271306}" srcOrd="6" destOrd="0" presId="urn:microsoft.com/office/officeart/2005/8/layout/pList2#5"/>
    <dgm:cxn modelId="{A6D29F2D-E06C-4D1C-A3D8-229501C9F351}" type="presParOf" srcId="{EFA02BF0-E769-443F-8610-104E81271306}" destId="{6D75B48A-6D8D-4A6C-9035-585911B912EC}" srcOrd="0" destOrd="0" presId="urn:microsoft.com/office/officeart/2005/8/layout/pList2#5"/>
    <dgm:cxn modelId="{B17FE061-D18C-4A58-86E0-E7165FC2A005}" type="presParOf" srcId="{EFA02BF0-E769-443F-8610-104E81271306}" destId="{55C9879A-9F5C-47EB-B21E-4C68445D4A90}" srcOrd="1" destOrd="0" presId="urn:microsoft.com/office/officeart/2005/8/layout/pList2#5"/>
    <dgm:cxn modelId="{A139D61E-FDE4-4F88-B141-6C48CF680CF2}" type="presParOf" srcId="{EFA02BF0-E769-443F-8610-104E81271306}" destId="{ED95D7E0-CF4A-4F8F-BB85-732E17A0CD40}" srcOrd="2" destOrd="0" presId="urn:microsoft.com/office/officeart/2005/8/layout/pList2#5"/>
  </dgm:cxnLst>
  <dgm:bg/>
  <dgm:whole/>
  <dgm:extLst>
    <a:ext uri="http://schemas.microsoft.com/office/drawing/2008/diagram">
      <dsp:dataModelExt xmlns=""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7EC500-E510-4708-9C9F-182A78A2D7F0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44541A-3537-4473-B2A7-4405B3CA3B32}">
      <dgm:prSet phldrT="[Текст]" custT="1"/>
      <dgm:spPr/>
      <dgm:t>
        <a:bodyPr/>
        <a:lstStyle/>
        <a:p>
          <a:r>
            <a:rPr lang="ru-RU" sz="950" dirty="0" smtClean="0">
              <a:latin typeface="Verdana" pitchFamily="34" charset="0"/>
            </a:rPr>
            <a:t>Грантовый пул 2018 года составил </a:t>
          </a:r>
          <a:r>
            <a:rPr lang="ru-RU" sz="950" b="1" dirty="0" smtClean="0">
              <a:latin typeface="Verdana" pitchFamily="34" charset="0"/>
            </a:rPr>
            <a:t>1390</a:t>
          </a:r>
          <a:r>
            <a:rPr lang="ru-RU" sz="950" dirty="0" smtClean="0">
              <a:latin typeface="Verdana" pitchFamily="34" charset="0"/>
            </a:rPr>
            <a:t> тысяч рублей. </a:t>
          </a:r>
          <a:endParaRPr lang="ru-RU" sz="950" dirty="0">
            <a:latin typeface="Verdana" pitchFamily="34" charset="0"/>
          </a:endParaRPr>
        </a:p>
      </dgm:t>
    </dgm:pt>
    <dgm:pt modelId="{40E03063-FBFB-4CC6-8B56-B88F7B56A397}" type="parTrans" cxnId="{99BF1CD8-EF48-4453-8964-DFAEA7B3891C}">
      <dgm:prSet/>
      <dgm:spPr/>
      <dgm:t>
        <a:bodyPr/>
        <a:lstStyle/>
        <a:p>
          <a:endParaRPr lang="ru-RU"/>
        </a:p>
      </dgm:t>
    </dgm:pt>
    <dgm:pt modelId="{7C07C450-9ED6-43DC-81E1-FB0D08043FD2}" type="sibTrans" cxnId="{99BF1CD8-EF48-4453-8964-DFAEA7B3891C}">
      <dgm:prSet/>
      <dgm:spPr/>
      <dgm:t>
        <a:bodyPr/>
        <a:lstStyle/>
        <a:p>
          <a:endParaRPr lang="ru-RU"/>
        </a:p>
      </dgm:t>
    </dgm:pt>
    <dgm:pt modelId="{CC4662AE-BDB0-436A-A029-D9F1E7A85076}">
      <dgm:prSet phldrT="[Текст]" custT="1"/>
      <dgm:spPr/>
      <dgm:t>
        <a:bodyPr/>
        <a:lstStyle/>
        <a:p>
          <a:r>
            <a:rPr lang="ru-RU" sz="1000" dirty="0" smtClean="0">
              <a:latin typeface="Verdana" pitchFamily="34" charset="0"/>
            </a:rPr>
            <a:t>Всего в оргкомитет конкурса поступило </a:t>
          </a:r>
          <a:r>
            <a:rPr lang="ru-RU" sz="1000" b="1" dirty="0" smtClean="0">
              <a:latin typeface="Verdana" pitchFamily="34" charset="0"/>
            </a:rPr>
            <a:t>95 заявок</a:t>
          </a:r>
          <a:r>
            <a:rPr lang="ru-RU" sz="1000" dirty="0" smtClean="0">
              <a:latin typeface="Verdana" pitchFamily="34" charset="0"/>
            </a:rPr>
            <a:t> от некоммерческих, государственных и муниципальных организаций из </a:t>
          </a:r>
          <a:r>
            <a:rPr lang="ru-RU" sz="1000" b="1" dirty="0" smtClean="0">
              <a:latin typeface="Verdana" pitchFamily="34" charset="0"/>
            </a:rPr>
            <a:t>21 территории</a:t>
          </a:r>
          <a:r>
            <a:rPr lang="ru-RU" sz="1000" dirty="0" smtClean="0">
              <a:latin typeface="Verdana" pitchFamily="34" charset="0"/>
            </a:rPr>
            <a:t> Кемеровской области. </a:t>
          </a:r>
          <a:endParaRPr lang="ru-RU" sz="1000" dirty="0">
            <a:latin typeface="Verdana" pitchFamily="34" charset="0"/>
          </a:endParaRPr>
        </a:p>
      </dgm:t>
    </dgm:pt>
    <dgm:pt modelId="{B7EA310D-4B04-4241-8873-1E69747F6C4F}" type="parTrans" cxnId="{96ACB99C-FA15-4A6D-B77B-6A3D63792FE9}">
      <dgm:prSet/>
      <dgm:spPr/>
      <dgm:t>
        <a:bodyPr/>
        <a:lstStyle/>
        <a:p>
          <a:endParaRPr lang="ru-RU"/>
        </a:p>
      </dgm:t>
    </dgm:pt>
    <dgm:pt modelId="{B49A3CE7-7652-402E-A1E4-E5488DB389D8}" type="sibTrans" cxnId="{96ACB99C-FA15-4A6D-B77B-6A3D63792FE9}">
      <dgm:prSet/>
      <dgm:spPr/>
      <dgm:t>
        <a:bodyPr/>
        <a:lstStyle/>
        <a:p>
          <a:endParaRPr lang="ru-RU"/>
        </a:p>
      </dgm:t>
    </dgm:pt>
    <dgm:pt modelId="{E8B120F9-45F8-4857-BEDD-150A862D27F6}">
      <dgm:prSet phldrT="[Текст]" custT="1"/>
      <dgm:spPr/>
      <dgm:t>
        <a:bodyPr/>
        <a:lstStyle/>
        <a:p>
          <a:pPr algn="ctr"/>
          <a:r>
            <a:rPr lang="ru-RU" sz="1000" dirty="0" smtClean="0">
              <a:latin typeface="Verdana" pitchFamily="34" charset="0"/>
            </a:rPr>
            <a:t>Максимальный размер финансирования одного проекта – </a:t>
          </a:r>
          <a:r>
            <a:rPr lang="ru-RU" sz="1000" b="1" dirty="0" smtClean="0">
              <a:latin typeface="Verdana" pitchFamily="34" charset="0"/>
            </a:rPr>
            <a:t>70</a:t>
          </a:r>
          <a:r>
            <a:rPr lang="ru-RU" sz="1000" dirty="0" smtClean="0">
              <a:latin typeface="Verdana" pitchFamily="34" charset="0"/>
            </a:rPr>
            <a:t> тысяч рублей.</a:t>
          </a:r>
          <a:endParaRPr lang="ru-RU" sz="1000" dirty="0"/>
        </a:p>
      </dgm:t>
    </dgm:pt>
    <dgm:pt modelId="{9ED0F006-3CF8-4D00-B257-3D851BFFF406}" type="parTrans" cxnId="{5D1C1A88-D956-4769-AD30-8C48724DA962}">
      <dgm:prSet/>
      <dgm:spPr/>
      <dgm:t>
        <a:bodyPr/>
        <a:lstStyle/>
        <a:p>
          <a:endParaRPr lang="ru-RU"/>
        </a:p>
      </dgm:t>
    </dgm:pt>
    <dgm:pt modelId="{86440783-F261-41A6-B59E-0712668A2119}" type="sibTrans" cxnId="{5D1C1A88-D956-4769-AD30-8C48724DA962}">
      <dgm:prSet/>
      <dgm:spPr/>
      <dgm:t>
        <a:bodyPr/>
        <a:lstStyle/>
        <a:p>
          <a:endParaRPr lang="ru-RU"/>
        </a:p>
      </dgm:t>
    </dgm:pt>
    <dgm:pt modelId="{B86B118F-7A1C-4D75-A59C-7AA1F0D52F39}">
      <dgm:prSet phldrT="[Текст]" custT="1"/>
      <dgm:spPr/>
      <dgm:t>
        <a:bodyPr/>
        <a:lstStyle/>
        <a:p>
          <a:pPr algn="ctr"/>
          <a:r>
            <a:rPr lang="ru-RU" sz="1000" dirty="0" smtClean="0">
              <a:latin typeface="Verdana" pitchFamily="34" charset="0"/>
            </a:rPr>
            <a:t>Наибольшее количество проектов было подано от некоммерческих организаций – </a:t>
          </a:r>
          <a:r>
            <a:rPr lang="ru-RU" sz="1000" b="1" dirty="0" smtClean="0">
              <a:latin typeface="Verdana" pitchFamily="34" charset="0"/>
            </a:rPr>
            <a:t>26</a:t>
          </a:r>
          <a:r>
            <a:rPr lang="ru-RU" sz="1000" dirty="0" smtClean="0">
              <a:latin typeface="Verdana" pitchFamily="34" charset="0"/>
            </a:rPr>
            <a:t> заявок.</a:t>
          </a:r>
          <a:endParaRPr lang="ru-RU" sz="1000" dirty="0">
            <a:latin typeface="Verdana" pitchFamily="34" charset="0"/>
          </a:endParaRPr>
        </a:p>
      </dgm:t>
    </dgm:pt>
    <dgm:pt modelId="{49D493F2-4909-4037-8EEF-E8F9C8D5B732}" type="parTrans" cxnId="{1D38646A-E444-47F5-9CB7-8BBCF345F96B}">
      <dgm:prSet/>
      <dgm:spPr/>
      <dgm:t>
        <a:bodyPr/>
        <a:lstStyle/>
        <a:p>
          <a:endParaRPr lang="ru-RU"/>
        </a:p>
      </dgm:t>
    </dgm:pt>
    <dgm:pt modelId="{05E62A99-F05F-4BAE-ACF1-EB291BCB901A}" type="sibTrans" cxnId="{1D38646A-E444-47F5-9CB7-8BBCF345F96B}">
      <dgm:prSet/>
      <dgm:spPr/>
      <dgm:t>
        <a:bodyPr/>
        <a:lstStyle/>
        <a:p>
          <a:endParaRPr lang="ru-RU"/>
        </a:p>
      </dgm:t>
    </dgm:pt>
    <dgm:pt modelId="{EA117BA0-39EF-4E58-B0D2-62F5866CEEE0}" type="pres">
      <dgm:prSet presAssocID="{987EC500-E510-4708-9C9F-182A78A2D7F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FCEF42-DE1E-45CA-B4E1-B03AFD8BAC1A}" type="pres">
      <dgm:prSet presAssocID="{1D44541A-3537-4473-B2A7-4405B3CA3B32}" presName="linNode" presStyleCnt="0"/>
      <dgm:spPr/>
    </dgm:pt>
    <dgm:pt modelId="{CE577E1D-2A00-481F-89EC-DDF24579BB21}" type="pres">
      <dgm:prSet presAssocID="{1D44541A-3537-4473-B2A7-4405B3CA3B32}" presName="parentShp" presStyleLbl="node1" presStyleIdx="0" presStyleCnt="2" custScaleX="134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C81E4-E11F-45A8-9E2A-6DF65339BAA1}" type="pres">
      <dgm:prSet presAssocID="{1D44541A-3537-4473-B2A7-4405B3CA3B32}" presName="childShp" presStyleLbl="bgAccFollowNode1" presStyleIdx="0" presStyleCnt="2" custScaleX="91605" custScaleY="56317" custLinFactNeighborX="5469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41D23-D3DE-45AE-A00B-F4006523E83F}" type="pres">
      <dgm:prSet presAssocID="{7C07C450-9ED6-43DC-81E1-FB0D08043FD2}" presName="spacing" presStyleCnt="0"/>
      <dgm:spPr/>
    </dgm:pt>
    <dgm:pt modelId="{2AEE3CA5-7229-487A-B1A4-3E064D4B016C}" type="pres">
      <dgm:prSet presAssocID="{CC4662AE-BDB0-436A-A029-D9F1E7A85076}" presName="linNode" presStyleCnt="0"/>
      <dgm:spPr/>
    </dgm:pt>
    <dgm:pt modelId="{ADAB12E0-4826-4B29-831C-211F32114719}" type="pres">
      <dgm:prSet presAssocID="{CC4662AE-BDB0-436A-A029-D9F1E7A85076}" presName="parentShp" presStyleLbl="node1" presStyleIdx="1" presStyleCnt="2" custScaleX="151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E23B7-FB39-4BC6-BB8C-D5761ED34A51}" type="pres">
      <dgm:prSet presAssocID="{CC4662AE-BDB0-436A-A029-D9F1E7A85076}" presName="childShp" presStyleLbl="bgAccFollowNode1" presStyleIdx="1" presStyleCnt="2" custScaleX="106811" custScaleY="79024" custLinFactNeighborX="2769" custLinFactNeighborY="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D6931F-B8F1-4F61-B604-2A125816FCD3}" type="presOf" srcId="{E8B120F9-45F8-4857-BEDD-150A862D27F6}" destId="{418C81E4-E11F-45A8-9E2A-6DF65339BAA1}" srcOrd="0" destOrd="0" presId="urn:microsoft.com/office/officeart/2005/8/layout/vList6"/>
    <dgm:cxn modelId="{F58AFA5C-10A4-4800-9F9A-1018692D1D92}" type="presOf" srcId="{987EC500-E510-4708-9C9F-182A78A2D7F0}" destId="{EA117BA0-39EF-4E58-B0D2-62F5866CEEE0}" srcOrd="0" destOrd="0" presId="urn:microsoft.com/office/officeart/2005/8/layout/vList6"/>
    <dgm:cxn modelId="{DDE45B56-5075-438C-844B-5370C8DCE368}" type="presOf" srcId="{1D44541A-3537-4473-B2A7-4405B3CA3B32}" destId="{CE577E1D-2A00-481F-89EC-DDF24579BB21}" srcOrd="0" destOrd="0" presId="urn:microsoft.com/office/officeart/2005/8/layout/vList6"/>
    <dgm:cxn modelId="{96ACB99C-FA15-4A6D-B77B-6A3D63792FE9}" srcId="{987EC500-E510-4708-9C9F-182A78A2D7F0}" destId="{CC4662AE-BDB0-436A-A029-D9F1E7A85076}" srcOrd="1" destOrd="0" parTransId="{B7EA310D-4B04-4241-8873-1E69747F6C4F}" sibTransId="{B49A3CE7-7652-402E-A1E4-E5488DB389D8}"/>
    <dgm:cxn modelId="{99BF1CD8-EF48-4453-8964-DFAEA7B3891C}" srcId="{987EC500-E510-4708-9C9F-182A78A2D7F0}" destId="{1D44541A-3537-4473-B2A7-4405B3CA3B32}" srcOrd="0" destOrd="0" parTransId="{40E03063-FBFB-4CC6-8B56-B88F7B56A397}" sibTransId="{7C07C450-9ED6-43DC-81E1-FB0D08043FD2}"/>
    <dgm:cxn modelId="{5D1C1A88-D956-4769-AD30-8C48724DA962}" srcId="{1D44541A-3537-4473-B2A7-4405B3CA3B32}" destId="{E8B120F9-45F8-4857-BEDD-150A862D27F6}" srcOrd="0" destOrd="0" parTransId="{9ED0F006-3CF8-4D00-B257-3D851BFFF406}" sibTransId="{86440783-F261-41A6-B59E-0712668A2119}"/>
    <dgm:cxn modelId="{1BE7DDDD-5BAA-4B24-80DE-F96565FC9865}" type="presOf" srcId="{B86B118F-7A1C-4D75-A59C-7AA1F0D52F39}" destId="{8ECE23B7-FB39-4BC6-BB8C-D5761ED34A51}" srcOrd="0" destOrd="0" presId="urn:microsoft.com/office/officeart/2005/8/layout/vList6"/>
    <dgm:cxn modelId="{1D38646A-E444-47F5-9CB7-8BBCF345F96B}" srcId="{CC4662AE-BDB0-436A-A029-D9F1E7A85076}" destId="{B86B118F-7A1C-4D75-A59C-7AA1F0D52F39}" srcOrd="0" destOrd="0" parTransId="{49D493F2-4909-4037-8EEF-E8F9C8D5B732}" sibTransId="{05E62A99-F05F-4BAE-ACF1-EB291BCB901A}"/>
    <dgm:cxn modelId="{E865AB6A-BE03-4F82-ACEC-1D534AFB21B9}" type="presOf" srcId="{CC4662AE-BDB0-436A-A029-D9F1E7A85076}" destId="{ADAB12E0-4826-4B29-831C-211F32114719}" srcOrd="0" destOrd="0" presId="urn:microsoft.com/office/officeart/2005/8/layout/vList6"/>
    <dgm:cxn modelId="{9EB0AEF3-3D71-408C-A17B-23157F151E6F}" type="presParOf" srcId="{EA117BA0-39EF-4E58-B0D2-62F5866CEEE0}" destId="{5CFCEF42-DE1E-45CA-B4E1-B03AFD8BAC1A}" srcOrd="0" destOrd="0" presId="urn:microsoft.com/office/officeart/2005/8/layout/vList6"/>
    <dgm:cxn modelId="{1379DFFE-2A44-4613-9CBC-0CB686DBA757}" type="presParOf" srcId="{5CFCEF42-DE1E-45CA-B4E1-B03AFD8BAC1A}" destId="{CE577E1D-2A00-481F-89EC-DDF24579BB21}" srcOrd="0" destOrd="0" presId="urn:microsoft.com/office/officeart/2005/8/layout/vList6"/>
    <dgm:cxn modelId="{86DB5259-BBDE-46BF-8C16-4809C751AF88}" type="presParOf" srcId="{5CFCEF42-DE1E-45CA-B4E1-B03AFD8BAC1A}" destId="{418C81E4-E11F-45A8-9E2A-6DF65339BAA1}" srcOrd="1" destOrd="0" presId="urn:microsoft.com/office/officeart/2005/8/layout/vList6"/>
    <dgm:cxn modelId="{EE1F8F26-066C-4E0A-B278-085DF55E598D}" type="presParOf" srcId="{EA117BA0-39EF-4E58-B0D2-62F5866CEEE0}" destId="{F5C41D23-D3DE-45AE-A00B-F4006523E83F}" srcOrd="1" destOrd="0" presId="urn:microsoft.com/office/officeart/2005/8/layout/vList6"/>
    <dgm:cxn modelId="{37530DC2-41C6-453F-9F67-DF91477343B0}" type="presParOf" srcId="{EA117BA0-39EF-4E58-B0D2-62F5866CEEE0}" destId="{2AEE3CA5-7229-487A-B1A4-3E064D4B016C}" srcOrd="2" destOrd="0" presId="urn:microsoft.com/office/officeart/2005/8/layout/vList6"/>
    <dgm:cxn modelId="{94977665-E566-4CD6-AD15-F922310D3CB8}" type="presParOf" srcId="{2AEE3CA5-7229-487A-B1A4-3E064D4B016C}" destId="{ADAB12E0-4826-4B29-831C-211F32114719}" srcOrd="0" destOrd="0" presId="urn:microsoft.com/office/officeart/2005/8/layout/vList6"/>
    <dgm:cxn modelId="{CA9F2C69-1B8A-4444-94D0-0C601365BE24}" type="presParOf" srcId="{2AEE3CA5-7229-487A-B1A4-3E064D4B016C}" destId="{8ECE23B7-FB39-4BC6-BB8C-D5761ED34A51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866021-AD4B-4A45-BAB7-362AB9A5D20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633AE650-577F-4F3E-A77E-FBDD89A4DB65}">
      <dgm:prSet phldrT="[Текст]"/>
      <dgm:spPr/>
      <dgm:t>
        <a:bodyPr/>
        <a:lstStyle/>
        <a:p>
          <a:r>
            <a:rPr lang="ru-RU" dirty="0" smtClean="0">
              <a:latin typeface="Verdana" pitchFamily="34" charset="0"/>
            </a:rPr>
            <a:t>Всероссийский конкурс социальных проектов в поддержку пожилых людей «Активное поколение».</a:t>
          </a:r>
          <a:endParaRPr lang="ru-RU" dirty="0">
            <a:latin typeface="Verdana" pitchFamily="34" charset="0"/>
          </a:endParaRPr>
        </a:p>
      </dgm:t>
    </dgm:pt>
    <dgm:pt modelId="{B620F109-EFBD-46C4-B83F-DEC2A3D9DCBD}" type="parTrans" cxnId="{9B8A7897-40D4-4AED-83DC-F4A2E8AC42D4}">
      <dgm:prSet/>
      <dgm:spPr/>
      <dgm:t>
        <a:bodyPr/>
        <a:lstStyle/>
        <a:p>
          <a:endParaRPr lang="ru-RU"/>
        </a:p>
      </dgm:t>
    </dgm:pt>
    <dgm:pt modelId="{FB25BB6F-899E-45DF-8A7B-B73969569BC8}" type="sibTrans" cxnId="{9B8A7897-40D4-4AED-83DC-F4A2E8AC42D4}">
      <dgm:prSet/>
      <dgm:spPr/>
      <dgm:t>
        <a:bodyPr/>
        <a:lstStyle/>
        <a:p>
          <a:endParaRPr lang="ru-RU"/>
        </a:p>
      </dgm:t>
    </dgm:pt>
    <dgm:pt modelId="{6B8C708A-B107-48A6-80C9-CB2BEA9DBA85}">
      <dgm:prSet phldrT="[Текст]"/>
      <dgm:spPr/>
      <dgm:t>
        <a:bodyPr/>
        <a:lstStyle/>
        <a:p>
          <a:r>
            <a:rPr lang="ru-RU" dirty="0" smtClean="0">
              <a:latin typeface="Verdana" pitchFamily="34" charset="0"/>
            </a:rPr>
            <a:t>Конкурс публичных годовых отчетов некоммерческих организаций «Точка отсчета». </a:t>
          </a:r>
          <a:endParaRPr lang="ru-RU" dirty="0">
            <a:latin typeface="Verdana" pitchFamily="34" charset="0"/>
          </a:endParaRPr>
        </a:p>
      </dgm:t>
    </dgm:pt>
    <dgm:pt modelId="{1AB11D8C-FA08-47E2-A76B-70B16B874D70}" type="parTrans" cxnId="{3B2C1F97-2FBD-47EA-90CA-A7F5A3FE03C6}">
      <dgm:prSet/>
      <dgm:spPr/>
      <dgm:t>
        <a:bodyPr/>
        <a:lstStyle/>
        <a:p>
          <a:endParaRPr lang="ru-RU"/>
        </a:p>
      </dgm:t>
    </dgm:pt>
    <dgm:pt modelId="{346F46D2-1D84-47DA-B245-25CE736880DE}" type="sibTrans" cxnId="{3B2C1F97-2FBD-47EA-90CA-A7F5A3FE03C6}">
      <dgm:prSet/>
      <dgm:spPr/>
      <dgm:t>
        <a:bodyPr/>
        <a:lstStyle/>
        <a:p>
          <a:endParaRPr lang="ru-RU"/>
        </a:p>
      </dgm:t>
    </dgm:pt>
    <dgm:pt modelId="{DA385B1F-882A-46DB-B529-164E3EF90F0E}">
      <dgm:prSet phldrT="[Текст]"/>
      <dgm:spPr/>
      <dgm:t>
        <a:bodyPr/>
        <a:lstStyle/>
        <a:p>
          <a:r>
            <a:rPr lang="ru-RU" dirty="0" smtClean="0">
              <a:latin typeface="Verdana" pitchFamily="34" charset="0"/>
            </a:rPr>
            <a:t>Всероссийский конкурс им. Л.С. Выготского.</a:t>
          </a:r>
          <a:endParaRPr lang="ru-RU" dirty="0">
            <a:latin typeface="Verdana" pitchFamily="34" charset="0"/>
          </a:endParaRPr>
        </a:p>
      </dgm:t>
    </dgm:pt>
    <dgm:pt modelId="{FAE97779-E6FA-4335-BC69-975AB7A24232}" type="parTrans" cxnId="{9B60FFB6-61AC-4422-8C93-0F6F4C712DB3}">
      <dgm:prSet/>
      <dgm:spPr/>
      <dgm:t>
        <a:bodyPr/>
        <a:lstStyle/>
        <a:p>
          <a:endParaRPr lang="ru-RU"/>
        </a:p>
      </dgm:t>
    </dgm:pt>
    <dgm:pt modelId="{1ACF40E3-E3E4-4581-B4A5-9A1C648CB13A}" type="sibTrans" cxnId="{9B60FFB6-61AC-4422-8C93-0F6F4C712DB3}">
      <dgm:prSet/>
      <dgm:spPr/>
      <dgm:t>
        <a:bodyPr/>
        <a:lstStyle/>
        <a:p>
          <a:endParaRPr lang="ru-RU"/>
        </a:p>
      </dgm:t>
    </dgm:pt>
    <dgm:pt modelId="{8EFE9843-35EB-45DD-AC75-BDA99479F70E}" type="pres">
      <dgm:prSet presAssocID="{A4866021-AD4B-4A45-BAB7-362AB9A5D20E}" presName="linearFlow" presStyleCnt="0">
        <dgm:presLayoutVars>
          <dgm:dir/>
          <dgm:resizeHandles val="exact"/>
        </dgm:presLayoutVars>
      </dgm:prSet>
      <dgm:spPr/>
    </dgm:pt>
    <dgm:pt modelId="{6BBDE329-0A04-4814-A03F-24B43232B6CE}" type="pres">
      <dgm:prSet presAssocID="{633AE650-577F-4F3E-A77E-FBDD89A4DB65}" presName="composite" presStyleCnt="0"/>
      <dgm:spPr/>
    </dgm:pt>
    <dgm:pt modelId="{4E90D87C-44B1-4C22-9C41-427450D650BE}" type="pres">
      <dgm:prSet presAssocID="{633AE650-577F-4F3E-A77E-FBDD89A4DB65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8CF3853-06A4-4864-8C2F-EFB1C17504D0}" type="pres">
      <dgm:prSet presAssocID="{633AE650-577F-4F3E-A77E-FBDD89A4DB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1A1594-5AD8-41FB-9C03-864C2A1944A9}" type="pres">
      <dgm:prSet presAssocID="{FB25BB6F-899E-45DF-8A7B-B73969569BC8}" presName="spacing" presStyleCnt="0"/>
      <dgm:spPr/>
    </dgm:pt>
    <dgm:pt modelId="{182EE3E3-92E5-4F98-8AE4-94DDBBD180D0}" type="pres">
      <dgm:prSet presAssocID="{6B8C708A-B107-48A6-80C9-CB2BEA9DBA85}" presName="composite" presStyleCnt="0"/>
      <dgm:spPr/>
    </dgm:pt>
    <dgm:pt modelId="{BC4CF744-8FC0-4DED-B446-02FB6E4A1168}" type="pres">
      <dgm:prSet presAssocID="{6B8C708A-B107-48A6-80C9-CB2BEA9DBA85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2A48283-C207-4C9F-8E43-B031E87DBBED}" type="pres">
      <dgm:prSet presAssocID="{6B8C708A-B107-48A6-80C9-CB2BEA9DBA85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D92F9-C067-484A-BBCE-E118E346B982}" type="pres">
      <dgm:prSet presAssocID="{346F46D2-1D84-47DA-B245-25CE736880DE}" presName="spacing" presStyleCnt="0"/>
      <dgm:spPr/>
    </dgm:pt>
    <dgm:pt modelId="{E94F2850-E431-4835-9411-1D96C0527C1F}" type="pres">
      <dgm:prSet presAssocID="{DA385B1F-882A-46DB-B529-164E3EF90F0E}" presName="composite" presStyleCnt="0"/>
      <dgm:spPr/>
    </dgm:pt>
    <dgm:pt modelId="{9DE4D117-95ED-4247-A2E1-9DD5E477131C}" type="pres">
      <dgm:prSet presAssocID="{DA385B1F-882A-46DB-B529-164E3EF90F0E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D20A54D-A072-405C-A6EA-47610E39C6D6}" type="pres">
      <dgm:prSet presAssocID="{DA385B1F-882A-46DB-B529-164E3EF90F0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C1F97-2FBD-47EA-90CA-A7F5A3FE03C6}" srcId="{A4866021-AD4B-4A45-BAB7-362AB9A5D20E}" destId="{6B8C708A-B107-48A6-80C9-CB2BEA9DBA85}" srcOrd="1" destOrd="0" parTransId="{1AB11D8C-FA08-47E2-A76B-70B16B874D70}" sibTransId="{346F46D2-1D84-47DA-B245-25CE736880DE}"/>
    <dgm:cxn modelId="{78CA9529-EE51-4F14-9919-2D4D4EEDE8CB}" type="presOf" srcId="{6B8C708A-B107-48A6-80C9-CB2BEA9DBA85}" destId="{C2A48283-C207-4C9F-8E43-B031E87DBBED}" srcOrd="0" destOrd="0" presId="urn:microsoft.com/office/officeart/2005/8/layout/vList3#1"/>
    <dgm:cxn modelId="{2BBE0036-59D3-46A2-A68C-C3C36481078F}" type="presOf" srcId="{DA385B1F-882A-46DB-B529-164E3EF90F0E}" destId="{FD20A54D-A072-405C-A6EA-47610E39C6D6}" srcOrd="0" destOrd="0" presId="urn:microsoft.com/office/officeart/2005/8/layout/vList3#1"/>
    <dgm:cxn modelId="{9B8A7897-40D4-4AED-83DC-F4A2E8AC42D4}" srcId="{A4866021-AD4B-4A45-BAB7-362AB9A5D20E}" destId="{633AE650-577F-4F3E-A77E-FBDD89A4DB65}" srcOrd="0" destOrd="0" parTransId="{B620F109-EFBD-46C4-B83F-DEC2A3D9DCBD}" sibTransId="{FB25BB6F-899E-45DF-8A7B-B73969569BC8}"/>
    <dgm:cxn modelId="{B245FFBB-939A-4C1B-AC32-CEF2792A3212}" type="presOf" srcId="{A4866021-AD4B-4A45-BAB7-362AB9A5D20E}" destId="{8EFE9843-35EB-45DD-AC75-BDA99479F70E}" srcOrd="0" destOrd="0" presId="urn:microsoft.com/office/officeart/2005/8/layout/vList3#1"/>
    <dgm:cxn modelId="{C982B30B-F581-49C3-9F7F-14489FC2AF13}" type="presOf" srcId="{633AE650-577F-4F3E-A77E-FBDD89A4DB65}" destId="{B8CF3853-06A4-4864-8C2F-EFB1C17504D0}" srcOrd="0" destOrd="0" presId="urn:microsoft.com/office/officeart/2005/8/layout/vList3#1"/>
    <dgm:cxn modelId="{9B60FFB6-61AC-4422-8C93-0F6F4C712DB3}" srcId="{A4866021-AD4B-4A45-BAB7-362AB9A5D20E}" destId="{DA385B1F-882A-46DB-B529-164E3EF90F0E}" srcOrd="2" destOrd="0" parTransId="{FAE97779-E6FA-4335-BC69-975AB7A24232}" sibTransId="{1ACF40E3-E3E4-4581-B4A5-9A1C648CB13A}"/>
    <dgm:cxn modelId="{3E4FFC6D-E61C-4805-A95A-5F90642FD3D1}" type="presParOf" srcId="{8EFE9843-35EB-45DD-AC75-BDA99479F70E}" destId="{6BBDE329-0A04-4814-A03F-24B43232B6CE}" srcOrd="0" destOrd="0" presId="urn:microsoft.com/office/officeart/2005/8/layout/vList3#1"/>
    <dgm:cxn modelId="{9D8AAE4B-45A9-4418-8434-3568659741B1}" type="presParOf" srcId="{6BBDE329-0A04-4814-A03F-24B43232B6CE}" destId="{4E90D87C-44B1-4C22-9C41-427450D650BE}" srcOrd="0" destOrd="0" presId="urn:microsoft.com/office/officeart/2005/8/layout/vList3#1"/>
    <dgm:cxn modelId="{D5623B84-0B5B-4F38-A6D8-067A9E8ABCA0}" type="presParOf" srcId="{6BBDE329-0A04-4814-A03F-24B43232B6CE}" destId="{B8CF3853-06A4-4864-8C2F-EFB1C17504D0}" srcOrd="1" destOrd="0" presId="urn:microsoft.com/office/officeart/2005/8/layout/vList3#1"/>
    <dgm:cxn modelId="{C1772CAC-0FD8-4E35-B4AD-D96A6D577EB7}" type="presParOf" srcId="{8EFE9843-35EB-45DD-AC75-BDA99479F70E}" destId="{D21A1594-5AD8-41FB-9C03-864C2A1944A9}" srcOrd="1" destOrd="0" presId="urn:microsoft.com/office/officeart/2005/8/layout/vList3#1"/>
    <dgm:cxn modelId="{164F0CB9-6401-4B16-86C6-4A75C06A4930}" type="presParOf" srcId="{8EFE9843-35EB-45DD-AC75-BDA99479F70E}" destId="{182EE3E3-92E5-4F98-8AE4-94DDBBD180D0}" srcOrd="2" destOrd="0" presId="urn:microsoft.com/office/officeart/2005/8/layout/vList3#1"/>
    <dgm:cxn modelId="{F91DCD5A-916A-4396-9B15-D2E05C769AB9}" type="presParOf" srcId="{182EE3E3-92E5-4F98-8AE4-94DDBBD180D0}" destId="{BC4CF744-8FC0-4DED-B446-02FB6E4A1168}" srcOrd="0" destOrd="0" presId="urn:microsoft.com/office/officeart/2005/8/layout/vList3#1"/>
    <dgm:cxn modelId="{9DD7570D-F2E8-4816-8E83-4EE2D8A50048}" type="presParOf" srcId="{182EE3E3-92E5-4F98-8AE4-94DDBBD180D0}" destId="{C2A48283-C207-4C9F-8E43-B031E87DBBED}" srcOrd="1" destOrd="0" presId="urn:microsoft.com/office/officeart/2005/8/layout/vList3#1"/>
    <dgm:cxn modelId="{C8E6B9A0-8922-4E48-949A-94A3A9D5D9E8}" type="presParOf" srcId="{8EFE9843-35EB-45DD-AC75-BDA99479F70E}" destId="{501D92F9-C067-484A-BBCE-E118E346B982}" srcOrd="3" destOrd="0" presId="urn:microsoft.com/office/officeart/2005/8/layout/vList3#1"/>
    <dgm:cxn modelId="{81B81727-E489-413A-9BFF-C992BECE5711}" type="presParOf" srcId="{8EFE9843-35EB-45DD-AC75-BDA99479F70E}" destId="{E94F2850-E431-4835-9411-1D96C0527C1F}" srcOrd="4" destOrd="0" presId="urn:microsoft.com/office/officeart/2005/8/layout/vList3#1"/>
    <dgm:cxn modelId="{10D48C86-F8AD-4A14-8505-7B1A3BBD9A9B}" type="presParOf" srcId="{E94F2850-E431-4835-9411-1D96C0527C1F}" destId="{9DE4D117-95ED-4247-A2E1-9DD5E477131C}" srcOrd="0" destOrd="0" presId="urn:microsoft.com/office/officeart/2005/8/layout/vList3#1"/>
    <dgm:cxn modelId="{8388491F-0E74-40D2-BA88-F9A5BE81A2C1}" type="presParOf" srcId="{E94F2850-E431-4835-9411-1D96C0527C1F}" destId="{FD20A54D-A072-405C-A6EA-47610E39C6D6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73AC5-4292-4BD3-8693-F60861BCAB0A}">
      <dsp:nvSpPr>
        <dsp:cNvPr id="0" name=""/>
        <dsp:cNvSpPr/>
      </dsp:nvSpPr>
      <dsp:spPr>
        <a:xfrm>
          <a:off x="0" y="24"/>
          <a:ext cx="8715348" cy="147520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E7659-DD2F-4481-968E-41A9F01DB53F}">
      <dsp:nvSpPr>
        <dsp:cNvPr id="0" name=""/>
        <dsp:cNvSpPr/>
      </dsp:nvSpPr>
      <dsp:spPr>
        <a:xfrm>
          <a:off x="717938" y="0"/>
          <a:ext cx="2058455" cy="1475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7000" contrast="23000"/>
          </a:blip>
          <a:stretch>
            <a:fillRect/>
          </a:stretch>
        </a:blipFill>
        <a:ln>
          <a:noFill/>
        </a:ln>
        <a:effectLst>
          <a:outerShdw blurRad="101600" dir="3180000" sx="95000" sy="95000" rotWithShape="0">
            <a:srgbClr val="000000">
              <a:alpha val="67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DF3507C-19A5-4526-8794-148282B2549F}">
      <dsp:nvSpPr>
        <dsp:cNvPr id="0" name=""/>
        <dsp:cNvSpPr/>
      </dsp:nvSpPr>
      <dsp:spPr>
        <a:xfrm rot="10800000">
          <a:off x="432452" y="1571646"/>
          <a:ext cx="2557659" cy="35468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900" b="1" kern="1200" dirty="0" smtClean="0">
              <a:solidFill>
                <a:schemeClr val="bg1"/>
              </a:solidFill>
              <a:latin typeface="Verdana" pitchFamily="34" charset="0"/>
            </a:rPr>
            <a:t>«Конструктор для новой деятельности ресурсных центров поддержки социально ориентированных НКО в регионах России», реализуемого Центром ГРАНИ, с использованием гранта Президента Российской Федерации на развитие гражданского общества, предоставленного Фондом президентских грантов.</a:t>
          </a:r>
          <a:endParaRPr lang="ru-RU" sz="700" b="1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700" b="1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 smtClean="0"/>
            <a:t>Основная задача проекта</a:t>
          </a:r>
          <a:r>
            <a:rPr lang="ru-RU" sz="700" b="0" i="0" kern="1200" dirty="0" smtClean="0"/>
            <a:t> – сделать более результативной, устойчивой, прозрачной, подотчетной, этичной и профессиональной деятельность социально ориентированных НКО-участников мероприятий совершенствования социальной сферы и поставщиков социальных услуг.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i="0" kern="1200" dirty="0" smtClean="0"/>
            <a:t>Семинар проходил 11 и 12 февраля, его участниками стали представители 6 ресурсных центров из разных регионов </a:t>
          </a:r>
          <a:r>
            <a:rPr lang="ru-RU" sz="700" b="0" i="0" kern="1200" dirty="0" err="1" smtClean="0"/>
            <a:t>страны.На</a:t>
          </a:r>
          <a:r>
            <a:rPr lang="ru-RU" sz="700" b="0" i="0" kern="1200" dirty="0" smtClean="0"/>
            <a:t> семинаре в Москве ресурсные центры поддержки СОНКО получили комплект материалов для апробации в своих регионах.</a:t>
          </a:r>
          <a:endParaRPr lang="ru-RU" sz="700" b="1" i="0" kern="1200" dirty="0" smtClean="0"/>
        </a:p>
      </dsp:txBody>
      <dsp:txXfrm rot="10800000">
        <a:off x="511109" y="1571646"/>
        <a:ext cx="2400345" cy="3468215"/>
      </dsp:txXfrm>
    </dsp:sp>
    <dsp:sp modelId="{436A4CB4-1CC5-459D-A1D7-294C82F39FAB}">
      <dsp:nvSpPr>
        <dsp:cNvPr id="0" name=""/>
        <dsp:cNvSpPr/>
      </dsp:nvSpPr>
      <dsp:spPr>
        <a:xfrm>
          <a:off x="3644028" y="29"/>
          <a:ext cx="1855581" cy="1475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47D982-391C-474E-847D-36A1C6B60028}">
      <dsp:nvSpPr>
        <dsp:cNvPr id="0" name=""/>
        <dsp:cNvSpPr/>
      </dsp:nvSpPr>
      <dsp:spPr>
        <a:xfrm rot="10800000">
          <a:off x="3287184" y="1571646"/>
          <a:ext cx="2557659" cy="354687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1"/>
              </a:solidFill>
              <a:latin typeface="Verdana" pitchFamily="34" charset="0"/>
            </a:rPr>
            <a:t>«Межрегиональный добровольческий ресурсный центр», реализуемого Благотворительным фондом «Созвездие сердец (г.Новосибирск), с использованием гранта Президента Российской Федерации на развитие гражданского общества, предоставленного Фондом президентских грантов.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Цель проекта - </a:t>
          </a:r>
          <a:r>
            <a:rPr lang="ru-RU" sz="900" b="0" i="0" kern="1200" dirty="0" smtClean="0"/>
            <a:t>Создание в целевых регионах Российской Федерации условий для развития системы молодежного социального добровольчества посредством организации Межрегионального добровольческого ресурсного центра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 dirty="0">
            <a:solidFill>
              <a:schemeClr val="accent5">
                <a:lumMod val="20000"/>
                <a:lumOff val="80000"/>
              </a:schemeClr>
            </a:solidFill>
            <a:latin typeface="Verdana" pitchFamily="34" charset="0"/>
          </a:endParaRPr>
        </a:p>
      </dsp:txBody>
      <dsp:txXfrm rot="10800000">
        <a:off x="3365841" y="1571646"/>
        <a:ext cx="2400345" cy="3468215"/>
      </dsp:txXfrm>
    </dsp:sp>
    <dsp:sp modelId="{3B953EA3-1A3B-478B-9FC9-F5D53402657C}">
      <dsp:nvSpPr>
        <dsp:cNvPr id="0" name=""/>
        <dsp:cNvSpPr/>
      </dsp:nvSpPr>
      <dsp:spPr>
        <a:xfrm>
          <a:off x="6500870" y="23"/>
          <a:ext cx="1795451" cy="14751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DD8A125-B29C-464E-9ABA-68BEC66E7807}">
      <dsp:nvSpPr>
        <dsp:cNvPr id="0" name=""/>
        <dsp:cNvSpPr/>
      </dsp:nvSpPr>
      <dsp:spPr>
        <a:xfrm rot="10800000">
          <a:off x="6070556" y="1571661"/>
          <a:ext cx="2557659" cy="350046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1"/>
              </a:solidFill>
              <a:latin typeface="Verdana" pitchFamily="34" charset="0"/>
            </a:rPr>
            <a:t>Межрегиональный общественный фонд«Сибирский центр поддержки общественных инициатив» (г.Новосибирск) с использованием гранта Президента Российской Федерации на развитие гражданского общества, предоставленного Фондом президентских грантов.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bg1"/>
            </a:solidFill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/>
            <a:t>Цель проекта</a:t>
          </a:r>
          <a:r>
            <a:rPr lang="ru-RU" sz="1000" b="0" i="0" kern="1200" dirty="0" smtClean="0"/>
            <a:t> — повышение эффективности деятельности некоммерческих негосударственных организаций (НКО) в регионах Российской Федерации через укрепление и развитие существующей инфраструктуры поддержки НКО.</a:t>
          </a:r>
          <a:endParaRPr lang="ru-RU" sz="1000" kern="1200" dirty="0">
            <a:solidFill>
              <a:schemeClr val="bg1"/>
            </a:solidFill>
            <a:latin typeface="Verdana" pitchFamily="34" charset="0"/>
          </a:endParaRPr>
        </a:p>
      </dsp:txBody>
      <dsp:txXfrm rot="10800000">
        <a:off x="6149213" y="1571661"/>
        <a:ext cx="2400345" cy="3421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7750C-7794-4928-9A36-A1D365E52BB7}">
      <dsp:nvSpPr>
        <dsp:cNvPr id="0" name=""/>
        <dsp:cNvSpPr/>
      </dsp:nvSpPr>
      <dsp:spPr>
        <a:xfrm>
          <a:off x="0" y="69367"/>
          <a:ext cx="3500462" cy="107513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874B2-C432-464F-9995-CCDBEE395656}">
      <dsp:nvSpPr>
        <dsp:cNvPr id="0" name=""/>
        <dsp:cNvSpPr/>
      </dsp:nvSpPr>
      <dsp:spPr>
        <a:xfrm>
          <a:off x="105013" y="143351"/>
          <a:ext cx="1028260" cy="78843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3815F6-E323-4F88-BDE9-5097FF584D3C}">
      <dsp:nvSpPr>
        <dsp:cNvPr id="0" name=""/>
        <dsp:cNvSpPr/>
      </dsp:nvSpPr>
      <dsp:spPr>
        <a:xfrm rot="10800000">
          <a:off x="105013" y="1075135"/>
          <a:ext cx="1028260" cy="131405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Кемеровская региональная общественная организация Всероссийского общества слепых и проект «Домоводство на кончиках пальцев».</a:t>
          </a:r>
          <a:endParaRPr lang="ru-RU" sz="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36636" y="1075135"/>
        <a:ext cx="965014" cy="1282431"/>
      </dsp:txXfrm>
    </dsp:sp>
    <dsp:sp modelId="{065C2EE5-1545-468E-AEFB-4FF0D59611A5}">
      <dsp:nvSpPr>
        <dsp:cNvPr id="0" name=""/>
        <dsp:cNvSpPr/>
      </dsp:nvSpPr>
      <dsp:spPr>
        <a:xfrm>
          <a:off x="1236100" y="143351"/>
          <a:ext cx="1028260" cy="78843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B984613-7319-4A0F-8A7D-3E34792183F6}">
      <dsp:nvSpPr>
        <dsp:cNvPr id="0" name=""/>
        <dsp:cNvSpPr/>
      </dsp:nvSpPr>
      <dsp:spPr>
        <a:xfrm rot="10800000">
          <a:off x="1236100" y="1075135"/>
          <a:ext cx="1028260" cy="131405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социально-культурной реабилитации детей «Больничная клоунада «Витамин-К»</a:t>
          </a:r>
          <a:endParaRPr lang="ru-RU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267723" y="1075135"/>
        <a:ext cx="965014" cy="1282431"/>
      </dsp:txXfrm>
    </dsp:sp>
    <dsp:sp modelId="{506C8BEC-185F-4968-BCDD-46F01F61B1D3}">
      <dsp:nvSpPr>
        <dsp:cNvPr id="0" name=""/>
        <dsp:cNvSpPr/>
      </dsp:nvSpPr>
      <dsp:spPr>
        <a:xfrm>
          <a:off x="2367187" y="143351"/>
          <a:ext cx="1028260" cy="78843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D4342ED-73FD-4EEE-A6B6-BBC37F5B70A5}">
      <dsp:nvSpPr>
        <dsp:cNvPr id="0" name=""/>
        <dsp:cNvSpPr/>
      </dsp:nvSpPr>
      <dsp:spPr>
        <a:xfrm rot="10800000">
          <a:off x="2367187" y="1075135"/>
          <a:ext cx="1028260" cy="131405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>
              <a:effectLst/>
              <a:latin typeface="Verdana" pitchFamily="34" charset="0"/>
            </a:rPr>
            <a:t>КГОО помощи детям и взрослым с нарушениями развития аутистического спектра «Интеграция»</a:t>
          </a:r>
          <a:endParaRPr lang="ru-RU" sz="900" b="1" kern="1200" dirty="0">
            <a:effectLst/>
            <a:latin typeface="Verdana" pitchFamily="34" charset="0"/>
          </a:endParaRPr>
        </a:p>
      </dsp:txBody>
      <dsp:txXfrm rot="10800000">
        <a:off x="2398810" y="1075135"/>
        <a:ext cx="965014" cy="1282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44894-5CB5-4CC9-9376-B68A63FCF4FA}">
      <dsp:nvSpPr>
        <dsp:cNvPr id="0" name=""/>
        <dsp:cNvSpPr/>
      </dsp:nvSpPr>
      <dsp:spPr>
        <a:xfrm>
          <a:off x="0" y="598565"/>
          <a:ext cx="3929089" cy="106085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2FC6F-6DDE-4BBE-9B32-B17A1C599BA5}">
      <dsp:nvSpPr>
        <dsp:cNvPr id="0" name=""/>
        <dsp:cNvSpPr/>
      </dsp:nvSpPr>
      <dsp:spPr>
        <a:xfrm>
          <a:off x="62368" y="120893"/>
          <a:ext cx="1154170" cy="7779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8024370-157F-4CB0-ADD4-EBAA3D05E9A6}">
      <dsp:nvSpPr>
        <dsp:cNvPr id="0" name=""/>
        <dsp:cNvSpPr/>
      </dsp:nvSpPr>
      <dsp:spPr>
        <a:xfrm rot="10800000">
          <a:off x="117872" y="1060854"/>
          <a:ext cx="1154170" cy="12965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i="0" kern="1200" dirty="0" smtClean="0">
              <a:effectLst/>
              <a:latin typeface="Verdana" pitchFamily="34" charset="0"/>
            </a:rPr>
            <a:t>Кемеровское региональное отделение общероссийской общественной организации «Российский Красный Крест» и социально-значимый проект «Защита прав людей, имеющих наркотическую зависимость, на этапе их ресоциализации».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>
            <a:effectLst/>
          </a:endParaRPr>
        </a:p>
      </dsp:txBody>
      <dsp:txXfrm rot="10800000">
        <a:off x="153367" y="1060854"/>
        <a:ext cx="1083180" cy="1261104"/>
      </dsp:txXfrm>
    </dsp:sp>
    <dsp:sp modelId="{D9FF33A9-D7D9-4C45-B4D6-7F1B9E509E5C}">
      <dsp:nvSpPr>
        <dsp:cNvPr id="0" name=""/>
        <dsp:cNvSpPr/>
      </dsp:nvSpPr>
      <dsp:spPr>
        <a:xfrm>
          <a:off x="1365969" y="142730"/>
          <a:ext cx="1154170" cy="7779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077FE3-C88D-4348-91B2-EC1D3C648016}">
      <dsp:nvSpPr>
        <dsp:cNvPr id="0" name=""/>
        <dsp:cNvSpPr/>
      </dsp:nvSpPr>
      <dsp:spPr>
        <a:xfrm rot="10800000">
          <a:off x="1387459" y="1060854"/>
          <a:ext cx="1154170" cy="12965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Благотворительный фонд «Счастье детям» и проект «Мир добра»</a:t>
          </a:r>
          <a:endParaRPr lang="ru-RU" sz="105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422954" y="1060854"/>
        <a:ext cx="1083180" cy="1261104"/>
      </dsp:txXfrm>
    </dsp:sp>
    <dsp:sp modelId="{45DC38C0-7543-40F2-AB4C-BD15E9324E70}">
      <dsp:nvSpPr>
        <dsp:cNvPr id="0" name=""/>
        <dsp:cNvSpPr/>
      </dsp:nvSpPr>
      <dsp:spPr>
        <a:xfrm>
          <a:off x="2657047" y="141447"/>
          <a:ext cx="1154170" cy="7779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D7BFBA4-0C6C-4C7A-B84E-A38702512A75}">
      <dsp:nvSpPr>
        <dsp:cNvPr id="0" name=""/>
        <dsp:cNvSpPr/>
      </dsp:nvSpPr>
      <dsp:spPr>
        <a:xfrm rot="10800000">
          <a:off x="2657047" y="1060854"/>
          <a:ext cx="1154170" cy="12965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«Пансионат "Уютный"» для пожилых людей и инвалидов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 rot="10800000">
        <a:off x="2692542" y="1060854"/>
        <a:ext cx="1083180" cy="12611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EFDBB-8163-40A5-9D4A-124609B8658A}">
      <dsp:nvSpPr>
        <dsp:cNvPr id="0" name=""/>
        <dsp:cNvSpPr/>
      </dsp:nvSpPr>
      <dsp:spPr>
        <a:xfrm>
          <a:off x="0" y="0"/>
          <a:ext cx="3500462" cy="102870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B8392-2968-4C72-8DBD-DDD6739C22BE}">
      <dsp:nvSpPr>
        <dsp:cNvPr id="0" name=""/>
        <dsp:cNvSpPr/>
      </dsp:nvSpPr>
      <dsp:spPr>
        <a:xfrm>
          <a:off x="105013" y="137160"/>
          <a:ext cx="1028260" cy="7543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464C296-31E7-4BDF-89EC-51C4D4D363C9}">
      <dsp:nvSpPr>
        <dsp:cNvPr id="0" name=""/>
        <dsp:cNvSpPr/>
      </dsp:nvSpPr>
      <dsp:spPr>
        <a:xfrm rot="10800000">
          <a:off x="105013" y="1028707"/>
          <a:ext cx="1028260" cy="125730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i="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«Центр жилищного </a:t>
          </a:r>
          <a:r>
            <a:rPr lang="ru-RU" sz="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просвещения </a:t>
          </a:r>
          <a:r>
            <a:rPr lang="ru-RU" sz="9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Кемеровской области»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10800000">
        <a:off x="136636" y="1028707"/>
        <a:ext cx="965014" cy="1225685"/>
      </dsp:txXfrm>
    </dsp:sp>
    <dsp:sp modelId="{627C58ED-6A28-4740-BFBD-C4701CA633AE}">
      <dsp:nvSpPr>
        <dsp:cNvPr id="0" name=""/>
        <dsp:cNvSpPr/>
      </dsp:nvSpPr>
      <dsp:spPr>
        <a:xfrm>
          <a:off x="1236100" y="137160"/>
          <a:ext cx="1028260" cy="7543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7CEDFC-66A5-4FA7-B346-84E6F0CADF13}">
      <dsp:nvSpPr>
        <dsp:cNvPr id="0" name=""/>
        <dsp:cNvSpPr/>
      </dsp:nvSpPr>
      <dsp:spPr>
        <a:xfrm rot="10800000">
          <a:off x="1236100" y="1028707"/>
          <a:ext cx="1028260" cy="125730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Кузбасский благотворительный фонд «Детское сердце»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267723" y="1028707"/>
        <a:ext cx="965014" cy="1225685"/>
      </dsp:txXfrm>
    </dsp:sp>
    <dsp:sp modelId="{A5CAF7F4-270D-48CF-91CA-D1A1BD410765}">
      <dsp:nvSpPr>
        <dsp:cNvPr id="0" name=""/>
        <dsp:cNvSpPr/>
      </dsp:nvSpPr>
      <dsp:spPr>
        <a:xfrm>
          <a:off x="2367187" y="137160"/>
          <a:ext cx="1028260" cy="7543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FD8BCD0-7B09-4ED8-955E-DDE7A4A271EE}">
      <dsp:nvSpPr>
        <dsp:cNvPr id="0" name=""/>
        <dsp:cNvSpPr/>
      </dsp:nvSpPr>
      <dsp:spPr>
        <a:xfrm rot="10800000">
          <a:off x="2409037" y="1028707"/>
          <a:ext cx="944560" cy="125730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социальных новаций в сфере работы с гражданами с ограниченными возможностями «</a:t>
          </a:r>
          <a:r>
            <a:rPr lang="ru-RU" sz="8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Доброплюс</a:t>
          </a:r>
          <a:r>
            <a:rPr lang="ru-RU" sz="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»</a:t>
          </a:r>
          <a:endParaRPr lang="ru-RU" sz="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2438085" y="1028707"/>
        <a:ext cx="886464" cy="12282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2B907-8642-4BF7-9A63-6A0F1246B8F5}">
      <dsp:nvSpPr>
        <dsp:cNvPr id="0" name=""/>
        <dsp:cNvSpPr/>
      </dsp:nvSpPr>
      <dsp:spPr>
        <a:xfrm>
          <a:off x="0" y="0"/>
          <a:ext cx="3643338" cy="10429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78892C-E25E-4BFB-8F9F-E5F44B21B400}">
      <dsp:nvSpPr>
        <dsp:cNvPr id="0" name=""/>
        <dsp:cNvSpPr/>
      </dsp:nvSpPr>
      <dsp:spPr>
        <a:xfrm>
          <a:off x="110303" y="139065"/>
          <a:ext cx="795983" cy="7648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92C8A4-D532-4649-B853-B677FEC93046}">
      <dsp:nvSpPr>
        <dsp:cNvPr id="0" name=""/>
        <dsp:cNvSpPr/>
      </dsp:nvSpPr>
      <dsp:spPr>
        <a:xfrm rot="10800000">
          <a:off x="110303" y="1042988"/>
          <a:ext cx="795983" cy="127476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АНО пансионат для пожилых людей «Ника»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34782" y="1042988"/>
        <a:ext cx="747025" cy="1250284"/>
      </dsp:txXfrm>
    </dsp:sp>
    <dsp:sp modelId="{06D9AD36-3FC4-43FB-9449-3C134BC22F8B}">
      <dsp:nvSpPr>
        <dsp:cNvPr id="0" name=""/>
        <dsp:cNvSpPr/>
      </dsp:nvSpPr>
      <dsp:spPr>
        <a:xfrm>
          <a:off x="985885" y="139065"/>
          <a:ext cx="795983" cy="7648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602F98-9036-459E-A685-199E1ED9AC4B}">
      <dsp:nvSpPr>
        <dsp:cNvPr id="0" name=""/>
        <dsp:cNvSpPr/>
      </dsp:nvSpPr>
      <dsp:spPr>
        <a:xfrm rot="10800000">
          <a:off x="985885" y="1042988"/>
          <a:ext cx="795983" cy="127476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Благотворительная организация «Под крылом надежды»</a:t>
          </a:r>
          <a:endParaRPr lang="ru-RU" sz="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010364" y="1042988"/>
        <a:ext cx="747025" cy="1250284"/>
      </dsp:txXfrm>
    </dsp:sp>
    <dsp:sp modelId="{FF8E21AD-7B01-41F2-901A-C9F3A93DBB54}">
      <dsp:nvSpPr>
        <dsp:cNvPr id="0" name=""/>
        <dsp:cNvSpPr/>
      </dsp:nvSpPr>
      <dsp:spPr>
        <a:xfrm>
          <a:off x="1861468" y="139065"/>
          <a:ext cx="795983" cy="7648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815E04F-6D73-4AED-A333-E2D0B7E0850C}">
      <dsp:nvSpPr>
        <dsp:cNvPr id="0" name=""/>
        <dsp:cNvSpPr/>
      </dsp:nvSpPr>
      <dsp:spPr>
        <a:xfrm rot="10800000">
          <a:off x="1861468" y="1042988"/>
          <a:ext cx="795983" cy="127476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t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КРОО поддержки детей с детским церебральным параличом и нарушением опорно-двигательного аппарата «Шаг навстречу»</a:t>
          </a:r>
          <a:endParaRPr lang="ru-RU" sz="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1885947" y="1042988"/>
        <a:ext cx="747025" cy="1250284"/>
      </dsp:txXfrm>
    </dsp:sp>
    <dsp:sp modelId="{ED95D7E0-CF4A-4F8F-BB85-732E17A0CD40}">
      <dsp:nvSpPr>
        <dsp:cNvPr id="0" name=""/>
        <dsp:cNvSpPr/>
      </dsp:nvSpPr>
      <dsp:spPr>
        <a:xfrm>
          <a:off x="2737050" y="139065"/>
          <a:ext cx="795983" cy="7648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75B48A-6D8D-4A6C-9035-585911B912EC}">
      <dsp:nvSpPr>
        <dsp:cNvPr id="0" name=""/>
        <dsp:cNvSpPr/>
      </dsp:nvSpPr>
      <dsp:spPr>
        <a:xfrm rot="10800000">
          <a:off x="2737050" y="1042988"/>
          <a:ext cx="795983" cy="127476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t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rPr>
            <a:t>Российское объединение людей с болезнью ихтиоз «Поддержка людей с ихтиозом».</a:t>
          </a:r>
          <a:endParaRPr lang="ru-RU" sz="7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endParaRPr>
        </a:p>
      </dsp:txBody>
      <dsp:txXfrm rot="10800000">
        <a:off x="2761529" y="1042988"/>
        <a:ext cx="747025" cy="12502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C81E4-E11F-45A8-9E2A-6DF65339BAA1}">
      <dsp:nvSpPr>
        <dsp:cNvPr id="0" name=""/>
        <dsp:cNvSpPr/>
      </dsp:nvSpPr>
      <dsp:spPr>
        <a:xfrm>
          <a:off x="1871841" y="319409"/>
          <a:ext cx="1914372" cy="8235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Verdana" pitchFamily="34" charset="0"/>
            </a:rPr>
            <a:t>Максимальный размер финансирования одного проекта – </a:t>
          </a:r>
          <a:r>
            <a:rPr lang="ru-RU" sz="1000" b="1" kern="1200" dirty="0" smtClean="0">
              <a:latin typeface="Verdana" pitchFamily="34" charset="0"/>
            </a:rPr>
            <a:t>70</a:t>
          </a:r>
          <a:r>
            <a:rPr lang="ru-RU" sz="1000" kern="1200" dirty="0" smtClean="0">
              <a:latin typeface="Verdana" pitchFamily="34" charset="0"/>
            </a:rPr>
            <a:t> тысяч рублей.</a:t>
          </a:r>
          <a:endParaRPr lang="ru-RU" sz="1000" kern="1200" dirty="0"/>
        </a:p>
      </dsp:txBody>
      <dsp:txXfrm>
        <a:off x="1871841" y="422358"/>
        <a:ext cx="1605525" cy="617693"/>
      </dsp:txXfrm>
    </dsp:sp>
    <dsp:sp modelId="{CE577E1D-2A00-481F-89EC-DDF24579BB21}">
      <dsp:nvSpPr>
        <dsp:cNvPr id="0" name=""/>
        <dsp:cNvSpPr/>
      </dsp:nvSpPr>
      <dsp:spPr>
        <a:xfrm>
          <a:off x="513" y="374"/>
          <a:ext cx="1870814" cy="1462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50" kern="1200" dirty="0" smtClean="0">
              <a:latin typeface="Verdana" pitchFamily="34" charset="0"/>
            </a:rPr>
            <a:t>Грантовый пул 2018 года составил </a:t>
          </a:r>
          <a:r>
            <a:rPr lang="ru-RU" sz="950" b="1" kern="1200" dirty="0" smtClean="0">
              <a:latin typeface="Verdana" pitchFamily="34" charset="0"/>
            </a:rPr>
            <a:t>1390</a:t>
          </a:r>
          <a:r>
            <a:rPr lang="ru-RU" sz="950" kern="1200" dirty="0" smtClean="0">
              <a:latin typeface="Verdana" pitchFamily="34" charset="0"/>
            </a:rPr>
            <a:t> тысяч рублей. </a:t>
          </a:r>
          <a:endParaRPr lang="ru-RU" sz="950" kern="1200" dirty="0">
            <a:latin typeface="Verdana" pitchFamily="34" charset="0"/>
          </a:endParaRPr>
        </a:p>
      </dsp:txBody>
      <dsp:txXfrm>
        <a:off x="71902" y="71763"/>
        <a:ext cx="1728036" cy="1319642"/>
      </dsp:txXfrm>
    </dsp:sp>
    <dsp:sp modelId="{8ECE23B7-FB39-4BC6-BB8C-D5761ED34A51}">
      <dsp:nvSpPr>
        <dsp:cNvPr id="0" name=""/>
        <dsp:cNvSpPr/>
      </dsp:nvSpPr>
      <dsp:spPr>
        <a:xfrm>
          <a:off x="1840784" y="1773297"/>
          <a:ext cx="1945429" cy="11556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Verdana" pitchFamily="34" charset="0"/>
            </a:rPr>
            <a:t>Наибольшее количество проектов было подано от некоммерческих организаций – </a:t>
          </a:r>
          <a:r>
            <a:rPr lang="ru-RU" sz="1000" b="1" kern="1200" dirty="0" smtClean="0">
              <a:latin typeface="Verdana" pitchFamily="34" charset="0"/>
            </a:rPr>
            <a:t>26</a:t>
          </a:r>
          <a:r>
            <a:rPr lang="ru-RU" sz="1000" kern="1200" dirty="0" smtClean="0">
              <a:latin typeface="Verdana" pitchFamily="34" charset="0"/>
            </a:rPr>
            <a:t> заявок.</a:t>
          </a:r>
          <a:endParaRPr lang="ru-RU" sz="1000" kern="1200" dirty="0">
            <a:latin typeface="Verdana" pitchFamily="34" charset="0"/>
          </a:endParaRPr>
        </a:p>
      </dsp:txBody>
      <dsp:txXfrm>
        <a:off x="1840784" y="1917755"/>
        <a:ext cx="1512055" cy="866747"/>
      </dsp:txXfrm>
    </dsp:sp>
    <dsp:sp modelId="{ADAB12E0-4826-4B29-831C-211F32114719}">
      <dsp:nvSpPr>
        <dsp:cNvPr id="0" name=""/>
        <dsp:cNvSpPr/>
      </dsp:nvSpPr>
      <dsp:spPr>
        <a:xfrm>
          <a:off x="2127" y="1609038"/>
          <a:ext cx="1836529" cy="1462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Verdana" pitchFamily="34" charset="0"/>
            </a:rPr>
            <a:t>Всего в оргкомитет конкурса поступило </a:t>
          </a:r>
          <a:r>
            <a:rPr lang="ru-RU" sz="1000" b="1" kern="1200" dirty="0" smtClean="0">
              <a:latin typeface="Verdana" pitchFamily="34" charset="0"/>
            </a:rPr>
            <a:t>95 заявок</a:t>
          </a:r>
          <a:r>
            <a:rPr lang="ru-RU" sz="1000" kern="1200" dirty="0" smtClean="0">
              <a:latin typeface="Verdana" pitchFamily="34" charset="0"/>
            </a:rPr>
            <a:t> от некоммерческих, государственных и муниципальных организаций из </a:t>
          </a:r>
          <a:r>
            <a:rPr lang="ru-RU" sz="1000" b="1" kern="1200" dirty="0" smtClean="0">
              <a:latin typeface="Verdana" pitchFamily="34" charset="0"/>
            </a:rPr>
            <a:t>21 территории</a:t>
          </a:r>
          <a:r>
            <a:rPr lang="ru-RU" sz="1000" kern="1200" dirty="0" smtClean="0">
              <a:latin typeface="Verdana" pitchFamily="34" charset="0"/>
            </a:rPr>
            <a:t> Кемеровской области. </a:t>
          </a:r>
          <a:endParaRPr lang="ru-RU" sz="1000" kern="1200" dirty="0">
            <a:latin typeface="Verdana" pitchFamily="34" charset="0"/>
          </a:endParaRPr>
        </a:p>
      </dsp:txBody>
      <dsp:txXfrm>
        <a:off x="73516" y="1680427"/>
        <a:ext cx="1693751" cy="13196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F3853-06A4-4864-8C2F-EFB1C17504D0}">
      <dsp:nvSpPr>
        <dsp:cNvPr id="0" name=""/>
        <dsp:cNvSpPr/>
      </dsp:nvSpPr>
      <dsp:spPr>
        <a:xfrm rot="10800000">
          <a:off x="969007" y="924"/>
          <a:ext cx="2802869" cy="10520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940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Verdana" pitchFamily="34" charset="0"/>
            </a:rPr>
            <a:t>Всероссийский конкурс социальных проектов в поддержку пожилых людей «Активное поколение».</a:t>
          </a:r>
          <a:endParaRPr lang="ru-RU" sz="1200" kern="1200" dirty="0">
            <a:latin typeface="Verdana" pitchFamily="34" charset="0"/>
          </a:endParaRPr>
        </a:p>
      </dsp:txBody>
      <dsp:txXfrm rot="10800000">
        <a:off x="1232028" y="924"/>
        <a:ext cx="2539848" cy="1052084"/>
      </dsp:txXfrm>
    </dsp:sp>
    <dsp:sp modelId="{4E90D87C-44B1-4C22-9C41-427450D650BE}">
      <dsp:nvSpPr>
        <dsp:cNvPr id="0" name=""/>
        <dsp:cNvSpPr/>
      </dsp:nvSpPr>
      <dsp:spPr>
        <a:xfrm>
          <a:off x="442964" y="924"/>
          <a:ext cx="1052084" cy="10520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48283-C207-4C9F-8E43-B031E87DBBED}">
      <dsp:nvSpPr>
        <dsp:cNvPr id="0" name=""/>
        <dsp:cNvSpPr/>
      </dsp:nvSpPr>
      <dsp:spPr>
        <a:xfrm rot="10800000">
          <a:off x="969007" y="1367064"/>
          <a:ext cx="2802869" cy="10520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940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Verdana" pitchFamily="34" charset="0"/>
            </a:rPr>
            <a:t>Конкурс публичных годовых отчетов некоммерческих организаций «Точка отсчета». </a:t>
          </a:r>
          <a:endParaRPr lang="ru-RU" sz="1200" kern="1200" dirty="0">
            <a:latin typeface="Verdana" pitchFamily="34" charset="0"/>
          </a:endParaRPr>
        </a:p>
      </dsp:txBody>
      <dsp:txXfrm rot="10800000">
        <a:off x="1232028" y="1367064"/>
        <a:ext cx="2539848" cy="1052084"/>
      </dsp:txXfrm>
    </dsp:sp>
    <dsp:sp modelId="{BC4CF744-8FC0-4DED-B446-02FB6E4A1168}">
      <dsp:nvSpPr>
        <dsp:cNvPr id="0" name=""/>
        <dsp:cNvSpPr/>
      </dsp:nvSpPr>
      <dsp:spPr>
        <a:xfrm>
          <a:off x="442964" y="1367064"/>
          <a:ext cx="1052084" cy="105208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0A54D-A072-405C-A6EA-47610E39C6D6}">
      <dsp:nvSpPr>
        <dsp:cNvPr id="0" name=""/>
        <dsp:cNvSpPr/>
      </dsp:nvSpPr>
      <dsp:spPr>
        <a:xfrm rot="10800000">
          <a:off x="969007" y="2733204"/>
          <a:ext cx="2802869" cy="10520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940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Verdana" pitchFamily="34" charset="0"/>
            </a:rPr>
            <a:t>Всероссийский конкурс им. Л.С. Выготского.</a:t>
          </a:r>
          <a:endParaRPr lang="ru-RU" sz="1200" kern="1200" dirty="0">
            <a:latin typeface="Verdana" pitchFamily="34" charset="0"/>
          </a:endParaRPr>
        </a:p>
      </dsp:txBody>
      <dsp:txXfrm rot="10800000">
        <a:off x="1232028" y="2733204"/>
        <a:ext cx="2539848" cy="1052084"/>
      </dsp:txXfrm>
    </dsp:sp>
    <dsp:sp modelId="{9DE4D117-95ED-4247-A2E1-9DD5E477131C}">
      <dsp:nvSpPr>
        <dsp:cNvPr id="0" name=""/>
        <dsp:cNvSpPr/>
      </dsp:nvSpPr>
      <dsp:spPr>
        <a:xfrm>
          <a:off x="442964" y="2733204"/>
          <a:ext cx="1052084" cy="105208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4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#5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140F46-BC2D-40A7-BB2D-02D05BF4B876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F60065-6C02-4DC2-998F-AE6292A280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diagramColors" Target="../diagrams/colors4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Layout" Target="../diagrams/layout3.xml"/><Relationship Id="rId12" Type="http://schemas.openxmlformats.org/officeDocument/2006/relationships/diagramQuickStyle" Target="../diagrams/quickStyle4.xml"/><Relationship Id="rId17" Type="http://schemas.openxmlformats.org/officeDocument/2006/relationships/diagramColors" Target="../diagrams/colors5.xml"/><Relationship Id="rId2" Type="http://schemas.openxmlformats.org/officeDocument/2006/relationships/diagramData" Target="../diagrams/data2.xml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openxmlformats.org/officeDocument/2006/relationships/diagramLayout" Target="../diagrams/layout4.xml"/><Relationship Id="rId24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Layout" Target="../diagrams/layout5.xml"/><Relationship Id="rId23" Type="http://schemas.microsoft.com/office/2007/relationships/diagramDrawing" Target="../diagrams/drawing2.xml"/><Relationship Id="rId10" Type="http://schemas.openxmlformats.org/officeDocument/2006/relationships/diagramData" Target="../diagrams/data4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Relationship Id="rId14" Type="http://schemas.openxmlformats.org/officeDocument/2006/relationships/diagramData" Target="../diagrams/data5.xml"/><Relationship Id="rId22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нные файл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5" y="1571613"/>
            <a:ext cx="2286016" cy="3429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24" y="5715016"/>
            <a:ext cx="3029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itchFamily="34" charset="0"/>
              </a:rPr>
              <a:t>Годовой публичный отчет за 2018 год</a:t>
            </a:r>
            <a:endParaRPr lang="ru-RU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22846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Кемеровская региональная общественная организация </a:t>
            </a:r>
          </a:p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«Ресурсный центр поддержки общественных инициатив»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34599" y="142852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Содержание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</a:t>
            </a:r>
            <a:endParaRPr lang="ru-RU" sz="1600" dirty="0">
              <a:solidFill>
                <a:srgbClr val="FB830B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714876" y="500042"/>
          <a:ext cx="4643470" cy="448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1966"/>
                <a:gridCol w="571504"/>
              </a:tblGrid>
              <a:tr h="2143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Миссия ……………………………………………………………………………………………………….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3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Контакты …………………………………………………………………………………………………….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4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Директор …………………………………………………………………………………………………….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5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Команда ……………………………………………………………………………………………………..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6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Почему нам доверяют ……………………………………………………………………………………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7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Направление деятельности …………………………………………………………………………….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8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Услуги ………………………………………………………………………………………………………..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9-10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700" spc="0" baseline="0" dirty="0" smtClean="0">
                          <a:latin typeface="+mn-lt"/>
                        </a:rPr>
                        <a:t>Финансовые итоги ………………………………………………………………………………………...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11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Проект «Потенциал НКО на развитие Кузбасса …………………………………………………...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12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Мероприятия в рамках проекта 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13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Фотогалерея ………………………………………………………………………………………………..</a:t>
                      </a:r>
                      <a:endParaRPr kumimoji="0" lang="ru-RU" sz="700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14-15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Результаты проекта ……………………………………………………………………………………….</a:t>
                      </a:r>
                      <a:endParaRPr kumimoji="0" lang="ru-RU" sz="700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16-17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Участник проектов ………………………………………………………………………………………..</a:t>
                      </a:r>
                      <a:endParaRPr kumimoji="0" lang="ru-RU" sz="700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18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Содействие НКО ………………………………………………………………………………………….. </a:t>
                      </a:r>
                      <a:endParaRPr kumimoji="0" lang="ru-RU" sz="700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19-20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Конкурс проектов на консолидированный бюджет ……………………………………………..</a:t>
                      </a:r>
                      <a:endParaRPr kumimoji="0" lang="ru-RU" sz="700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21-22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Цели и Номинации ……………………………………………………………………………………….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23-24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Конкурс социальных проектов …………………………………………………………. 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25-26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Весенняя Неделя Добра ………………………………………………………………………………… 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27-28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214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Администрирование конкурсов ……………………………………………………………………….</a:t>
                      </a:r>
                      <a:endParaRPr lang="ru-RU" sz="700" spc="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spc="0" baseline="0" dirty="0" smtClean="0"/>
                        <a:t>29</a:t>
                      </a:r>
                      <a:endParaRPr lang="ru-RU" sz="700" spc="0" baseline="0" dirty="0"/>
                    </a:p>
                  </a:txBody>
                  <a:tcPr/>
                </a:tc>
              </a:tr>
              <a:tr h="1824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«Некоммерческий </a:t>
                      </a:r>
                      <a:r>
                        <a:rPr kumimoji="0" lang="ru-RU" sz="700" kern="1200" spc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сектор Кузбасса: устойчивое развитие» </a:t>
                      </a:r>
                      <a:r>
                        <a:rPr kumimoji="0" lang="ru-RU" sz="700" kern="1200" spc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…………………………………….</a:t>
                      </a:r>
                      <a:endParaRPr kumimoji="0" lang="ru-RU" sz="700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700" kern="1200" spc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30-31</a:t>
                      </a:r>
                      <a:endParaRPr kumimoji="0" lang="ru-RU" sz="700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824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ru-RU" sz="700" kern="1200" spc="0" baseline="0" dirty="0" smtClean="0">
                          <a:latin typeface="+mn-lt"/>
                        </a:rPr>
                        <a:t>Депутатские слушания </a:t>
                      </a:r>
                      <a:r>
                        <a:rPr kumimoji="0" lang="ru-RU" sz="700" kern="1200" spc="0" baseline="0" dirty="0" smtClean="0">
                          <a:latin typeface="+mn-lt"/>
                        </a:rPr>
                        <a:t>…………………………………………………………………………………...</a:t>
                      </a:r>
                      <a:endParaRPr kumimoji="0" lang="ru-RU" sz="700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700" kern="1200" spc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32-33</a:t>
                      </a:r>
                      <a:endParaRPr kumimoji="0" lang="ru-RU" sz="700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857208"/>
          <a:ext cx="8715436" cy="550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8" y="71414"/>
            <a:ext cx="90011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Ресурсный Центр поддержки общественных инициатив </a:t>
            </a:r>
          </a:p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вошел в число участников следующих проектов: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/>
          <p:cNvGraphicFramePr/>
          <p:nvPr/>
        </p:nvGraphicFramePr>
        <p:xfrm>
          <a:off x="428596" y="1285860"/>
          <a:ext cx="3857652" cy="2389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4786314" y="1357298"/>
          <a:ext cx="4071966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3339719570"/>
              </p:ext>
            </p:extLst>
          </p:nvPr>
        </p:nvGraphicFramePr>
        <p:xfrm>
          <a:off x="428596" y="3929066"/>
          <a:ext cx="3929090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4857752" y="3857628"/>
          <a:ext cx="4000528" cy="2317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38" y="71414"/>
            <a:ext cx="90011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Ресурсный центр поддержки общественных инициатив помогает в реализации и поддержке социально-значимых проектов других некоммерческих организаций и активно привлекает внимание общественности к их проблемам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1438" y="71414"/>
            <a:ext cx="90011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Ресурсный центр поддержки общественных инициатив работает на сплочение, укрепление гражданского общества. </a:t>
            </a:r>
            <a:b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</a:br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Именно поэтому был организован традиционный областной конкурс социальных проектов на консолидированный бюджет. 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16" y="50004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2786058"/>
            <a:ext cx="3786214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200" dirty="0" smtClean="0">
                <a:solidFill>
                  <a:schemeClr val="bg2"/>
                </a:solidFill>
                <a:latin typeface="Book Antiqua" pitchFamily="18" charset="0"/>
              </a:rPr>
              <a:t>В основе конкурса лежит консолидированный бюджет. </a:t>
            </a:r>
          </a:p>
          <a:p>
            <a:pPr algn="ctr"/>
            <a:r>
              <a:rPr lang="ru-RU" sz="1200" dirty="0" smtClean="0">
                <a:solidFill>
                  <a:schemeClr val="bg2"/>
                </a:solidFill>
                <a:latin typeface="Book Antiqua" pitchFamily="18" charset="0"/>
              </a:rPr>
              <a:t>А слово консолидация восходит к латинскому </a:t>
            </a:r>
            <a:r>
              <a:rPr lang="ru-RU" sz="1200" i="1" dirty="0" smtClean="0">
                <a:solidFill>
                  <a:schemeClr val="bg2"/>
                </a:solidFill>
                <a:latin typeface="Book Antiqua" pitchFamily="18" charset="0"/>
              </a:rPr>
              <a:t>«consolidare», </a:t>
            </a:r>
            <a:r>
              <a:rPr lang="ru-RU" sz="1200" dirty="0" smtClean="0">
                <a:solidFill>
                  <a:schemeClr val="bg2"/>
                </a:solidFill>
                <a:latin typeface="Book Antiqua" pitchFamily="18" charset="0"/>
              </a:rPr>
              <a:t>что означает </a:t>
            </a:r>
            <a:r>
              <a:rPr lang="ru-RU" sz="1200" i="1" dirty="0" smtClean="0">
                <a:solidFill>
                  <a:schemeClr val="bg2"/>
                </a:solidFill>
                <a:latin typeface="Book Antiqua" pitchFamily="18" charset="0"/>
              </a:rPr>
              <a:t>«укреплять».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4143380"/>
            <a:ext cx="3786214" cy="1785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 smtClean="0"/>
          </a:p>
          <a:p>
            <a:pPr algn="ctr"/>
            <a:endParaRPr lang="ru-RU" sz="1050" dirty="0" smtClean="0"/>
          </a:p>
          <a:p>
            <a:pPr algn="ctr"/>
            <a:r>
              <a:rPr lang="ru-RU" sz="1100" b="1" dirty="0" smtClean="0">
                <a:solidFill>
                  <a:schemeClr val="bg2"/>
                </a:solidFill>
                <a:latin typeface="Book Antiqua" pitchFamily="18" charset="0"/>
              </a:rPr>
              <a:t>Основная цель конкурса </a:t>
            </a:r>
            <a:r>
              <a:rPr lang="ru-RU" sz="1100" dirty="0" smtClean="0">
                <a:solidFill>
                  <a:schemeClr val="bg2"/>
                </a:solidFill>
                <a:latin typeface="Book Antiqua" pitchFamily="18" charset="0"/>
              </a:rPr>
              <a:t>– это привлечение благотворительных средств местного сообщества для решения социальных проблем сограждан. Местными донорами становятся и власть, и бизнес, и некоммерческие организации. Другая задача конкурса – показать возможности общественных объединений, некоммерческих организаций решать социально значимые проблемы различных слоев населения.</a:t>
            </a:r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6314" y="2786058"/>
            <a:ext cx="3786214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latin typeface="Book Antiqua" pitchFamily="18" charset="0"/>
            </a:endParaRPr>
          </a:p>
          <a:p>
            <a:pPr algn="ctr"/>
            <a:r>
              <a:rPr lang="ru-RU" sz="1400" dirty="0" smtClean="0">
                <a:solidFill>
                  <a:schemeClr val="bg2"/>
                </a:solidFill>
                <a:latin typeface="Book Antiqua" pitchFamily="18" charset="0"/>
              </a:rPr>
              <a:t>Для НКО – это возможность получить финансовую поддержку для реализации своих идей. 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6314" y="4143380"/>
            <a:ext cx="3786214" cy="1785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dirty="0" smtClean="0"/>
          </a:p>
          <a:p>
            <a:endParaRPr lang="ru-RU" sz="1100" dirty="0" smtClean="0"/>
          </a:p>
          <a:p>
            <a:endParaRPr lang="ru-RU" sz="1100" dirty="0" smtClean="0"/>
          </a:p>
          <a:p>
            <a:endParaRPr lang="ru-RU" sz="1100" dirty="0" smtClean="0"/>
          </a:p>
          <a:p>
            <a:pPr algn="ctr"/>
            <a:r>
              <a:rPr lang="ru-RU" sz="1100" dirty="0" smtClean="0">
                <a:solidFill>
                  <a:schemeClr val="bg2"/>
                </a:solidFill>
                <a:latin typeface="Book Antiqua" pitchFamily="18" charset="0"/>
              </a:rPr>
              <a:t>Достижением таких конкурсов стала активизация населения, деятельность которого направлена на работу с неблагополучными семьями, на патриотическое воспитание молодежи, профилактику асоциальных явлений, на решение экологических вопросов, на организацию досуга детей и подростков, оказание помощи пожилому населению.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pPr algn="ctr"/>
            <a:endParaRPr lang="ru-RU" sz="1600" dirty="0"/>
          </a:p>
        </p:txBody>
      </p:sp>
      <p:pic>
        <p:nvPicPr>
          <p:cNvPr id="14" name="Рисунок 13" descr="скачанные файл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142852"/>
            <a:ext cx="714348" cy="1071563"/>
          </a:xfrm>
          <a:prstGeom prst="rect">
            <a:avLst/>
          </a:prstGeom>
        </p:spPr>
      </p:pic>
      <p:pic>
        <p:nvPicPr>
          <p:cNvPr id="15" name="Рисунок 14" descr="IMG-20190704-WA0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500174"/>
            <a:ext cx="1333477" cy="1000108"/>
          </a:xfrm>
          <a:prstGeom prst="rect">
            <a:avLst/>
          </a:prstGeom>
        </p:spPr>
      </p:pic>
      <p:pic>
        <p:nvPicPr>
          <p:cNvPr id="16" name="Рисунок 15" descr="3159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500174"/>
            <a:ext cx="1357322" cy="928694"/>
          </a:xfrm>
          <a:prstGeom prst="rect">
            <a:avLst/>
          </a:prstGeom>
        </p:spPr>
      </p:pic>
      <p:pic>
        <p:nvPicPr>
          <p:cNvPr id="17" name="Рисунок 16" descr="3149_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1500174"/>
            <a:ext cx="1357322" cy="928694"/>
          </a:xfrm>
          <a:prstGeom prst="rect">
            <a:avLst/>
          </a:prstGeom>
        </p:spPr>
      </p:pic>
      <p:pic>
        <p:nvPicPr>
          <p:cNvPr id="18" name="Рисунок 17" descr="3143_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6578" y="1500174"/>
            <a:ext cx="1393041" cy="92869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929190" y="6357958"/>
            <a:ext cx="32993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</a:rPr>
              <a:t>успешно реализуется с 1999 года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22" name="Овал 21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/>
        </p:nvGraphicFramePr>
        <p:xfrm>
          <a:off x="214282" y="928670"/>
          <a:ext cx="378621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4282" y="4357694"/>
            <a:ext cx="371477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Verdana" pitchFamily="34" charset="0"/>
              </a:rPr>
              <a:t>Также поступили заявки от реабилитационных центров, центров социальной помощи семье и детям, детских домов, учреждений дополнительного образования, образовательных учреждений, учреждений культуры и от молодежных центров</a:t>
            </a:r>
            <a:r>
              <a:rPr lang="ru-RU" sz="1200" dirty="0" smtClean="0">
                <a:latin typeface="Verdana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8" y="71414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Областной конкурс социальных проектов на консолидированный бюджет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642918"/>
            <a:ext cx="33575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Verdana" pitchFamily="34" charset="0"/>
              </a:rPr>
              <a:t>Конкурс проводился в 2 номинациях:</a:t>
            </a:r>
            <a:endParaRPr lang="ru-RU" sz="1000" b="1" dirty="0"/>
          </a:p>
        </p:txBody>
      </p:sp>
      <p:sp>
        <p:nvSpPr>
          <p:cNvPr id="12" name="Выноска со стрелкой вниз 11"/>
          <p:cNvSpPr/>
          <p:nvPr/>
        </p:nvSpPr>
        <p:spPr>
          <a:xfrm rot="16200000">
            <a:off x="4929190" y="1000108"/>
            <a:ext cx="2714644" cy="2571768"/>
          </a:xfrm>
          <a:prstGeom prst="downArrow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800" b="1" i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Book Antiqua" pitchFamily="18" charset="0"/>
              </a:rPr>
              <a:t>«Энергия молодых» </a:t>
            </a:r>
            <a:r>
              <a:rPr lang="ru-RU" sz="800" i="1" dirty="0" smtClean="0">
                <a:ln w="10541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sz="800" b="1" dirty="0" smtClean="0">
                <a:ln w="50800"/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</a:rPr>
              <a:t>В данную номинацию входят социальные проекты, направленные на детей, подростков и молодежь: патриотическое и духовно-нравственное воспитание, организация занятости, развитие экологической культуры и вовлечение молодых людей в деятельность по сохранению природы и сбережению ее богатств, добровольческая и иная деятельность.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 rot="16200000">
            <a:off x="5000628" y="3857628"/>
            <a:ext cx="2643206" cy="2643206"/>
          </a:xfrm>
          <a:prstGeom prst="downArrow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800" b="1" i="1" dirty="0" smtClean="0">
                <a:ln w="50800"/>
                <a:solidFill>
                  <a:schemeClr val="tx1"/>
                </a:solidFill>
                <a:latin typeface="Verdana" pitchFamily="34" charset="0"/>
              </a:rPr>
              <a:t>«Мы выбираем жизнь» </a:t>
            </a:r>
          </a:p>
          <a:p>
            <a:pPr algn="ctr"/>
            <a:r>
              <a:rPr lang="ru-RU" sz="800" b="1" dirty="0" smtClean="0">
                <a:ln w="50800"/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</a:rPr>
              <a:t>Социально значимые проекты, направленные на профилактику наркомании и на противодействие злоупотреблению наркотическими средствами в Кемеровской области в рамках реализации подпрограммы «Комплексные меры противодействия злоупотреблению наркотиками и их незаконному обороту» государственной программы Кемеровской области «Обеспечение безопасности населения Кузбасса» на 2014- 2020 годы».</a:t>
            </a:r>
            <a:endParaRPr lang="ru-RU" sz="800" b="1" dirty="0">
              <a:ln w="50800"/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</a:endParaRP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6500826" y="1571612"/>
          <a:ext cx="3714776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Овал 10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000240"/>
            <a:ext cx="4071966" cy="3071834"/>
          </a:xfrm>
        </p:spPr>
        <p:txBody>
          <a:bodyPr>
            <a:normAutofit fontScale="25000" lnSpcReduction="20000"/>
          </a:bodyPr>
          <a:lstStyle/>
          <a:p>
            <a:pPr marL="0">
              <a:buSzPct val="85000"/>
              <a:buFont typeface="Wingdings" pitchFamily="2" charset="2"/>
              <a:buChar char="ü"/>
            </a:pPr>
            <a:r>
              <a:rPr lang="ru-RU" sz="4000" dirty="0" smtClean="0">
                <a:latin typeface="Bookman Old Style" pitchFamily="18" charset="0"/>
              </a:rPr>
              <a:t>     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Участниками конкурса стали некоммерческие организации, не являющиеся государственными  учреждениями.</a:t>
            </a:r>
          </a:p>
          <a:p>
            <a:pPr marL="0">
              <a:buSzPct val="85000"/>
              <a:buFont typeface="Wingdings" pitchFamily="2" charset="2"/>
              <a:buChar char="ü"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   Конкурс проводился по следующим направлениям:</a:t>
            </a:r>
          </a:p>
          <a:p>
            <a:pPr marL="0">
              <a:buSzPct val="85000"/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- улучшение качества жизни пожилых людей путём проведения мероприятий по поддержке жизненной активности и здорового образа жизни,  предоставления новых видов социальных услуг, внедрения стационарозамещающих технологий;</a:t>
            </a:r>
          </a:p>
          <a:p>
            <a:pPr marL="0">
              <a:buSzPct val="85000"/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- создание условий для успешной социальной реабилитации лиц, находящихся в трудной жизненной ситуации путём предоставления новых видов социальных услуг, организации комплексного социального сопровождения, содействия физическому, интеллектуальному, психическому, духовному и нравственному развитию, формированию активной жизненной позиции в ликвидации трудной жизненной ситуации, восстановлении социального статуса лица.</a:t>
            </a:r>
            <a:endParaRPr lang="ru-RU" dirty="0"/>
          </a:p>
        </p:txBody>
      </p:sp>
      <p:pic>
        <p:nvPicPr>
          <p:cNvPr id="4" name="Рисунок 3" descr="iStock_000017172581Medi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57758" y="1357298"/>
            <a:ext cx="2743200" cy="1828800"/>
          </a:xfrm>
          <a:prstGeom prst="rect">
            <a:avLst/>
          </a:prstGeom>
        </p:spPr>
      </p:pic>
      <p:pic>
        <p:nvPicPr>
          <p:cNvPr id="5" name="Рисунок 4" descr="thumb_88446_news_xx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4500570"/>
            <a:ext cx="2500330" cy="16668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2066" y="3237273"/>
            <a:ext cx="392909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       Представленные  на конкурс проекты направлены на организацию работы групп кратковременного пребывания для одиноко проживающих пожилых людей; улучшение санитарно-бытовых условий для проживающих в Центре социальной помощи «Гавань надежды»; создание условий для полноценного общения граждан пожилого возраста и ветеранов с инвалидностью по зрению; дополнительное обучение по уходу за маломобильными подопечными, перенесшими инсульт; организацию комплексного социального сопровождения и проведение курса долгосрочной реабилитации наркозависимых; создание социального комбината (производство-инкубатор) для трудоустройства асоциальных слоев населения.</a:t>
            </a:r>
          </a:p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       По решению Экспертного совета  победителями признаны проекты «Свет не гаснет» (Кемеровская областная организация Общероссийской общественной организации инвалидов «Всероссийское Ордена Трудового Красного Знамени общество слепых») и Мобильный центр помощи лежачим больным после инсульта и пожилым на дому «Второе дыхание» (АНО «Православная патронажная служба»).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06" y="71414"/>
            <a:ext cx="90011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Конкурс социальных проектов, направленных на улучшение качества жизни пожилых людей, социальную реабилитацию лиц, находящихся в трудной жизненной ситуации, организованного Департаментом социальной защиты населения Кемеровской области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35729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Администрировала конкурс Кемеровская региональная общественная организация «Ресурсный центр поддержки общественных инициатив»</a:t>
            </a:r>
          </a:p>
        </p:txBody>
      </p:sp>
      <p:pic>
        <p:nvPicPr>
          <p:cNvPr id="12" name="Рисунок 11" descr="скачанные файл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72" y="1500174"/>
            <a:ext cx="1000100" cy="1500207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emerovo_VND_2105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1571636" cy="1257309"/>
          </a:xfrm>
          <a:prstGeom prst="rect">
            <a:avLst/>
          </a:prstGeom>
        </p:spPr>
      </p:pic>
      <p:sp>
        <p:nvSpPr>
          <p:cNvPr id="1026" name="AutoShape 2" descr="https://pp.userapi.com/c637317/v637317561/4b56d/R-U08daB-B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kemerovo0505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3214686"/>
            <a:ext cx="1821668" cy="1214446"/>
          </a:xfrm>
          <a:prstGeom prst="rect">
            <a:avLst/>
          </a:prstGeom>
        </p:spPr>
      </p:pic>
      <p:sp>
        <p:nvSpPr>
          <p:cNvPr id="1028" name="AutoShape 4" descr="https://pp.userapi.com/c637225/v637225561/3ba72/BZ8ZyQLJ0q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071670" y="1071546"/>
            <a:ext cx="2428892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>
                    <a:lumMod val="85000"/>
                  </a:schemeClr>
                </a:solidFill>
              </a:rPr>
              <a:t>Цель: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популяризация идей, ценностей и практики добровольчества, реализуемая через различные мероприятия и акции, которые прошли во всех муниципальных образованиях Кемеровской области.</a:t>
            </a:r>
          </a:p>
          <a:p>
            <a:pPr algn="ctr"/>
            <a:endParaRPr lang="ru-RU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142844" y="0"/>
            <a:ext cx="8858312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B830B"/>
                </a:solidFill>
                <a:latin typeface="Century Gothic" pitchFamily="34" charset="0"/>
              </a:rPr>
              <a:t>Кузбасский Центр «Инициатива» и Союз Молодежи </a:t>
            </a:r>
          </a:p>
          <a:p>
            <a:r>
              <a:rPr lang="ru-RU" sz="1200" b="1" dirty="0" smtClean="0">
                <a:solidFill>
                  <a:srgbClr val="FB830B"/>
                </a:solidFill>
                <a:latin typeface="Century Gothic" pitchFamily="34" charset="0"/>
              </a:rPr>
              <a:t>Кузбасса являются членами Российского </a:t>
            </a:r>
          </a:p>
          <a:p>
            <a:r>
              <a:rPr lang="ru-RU" sz="1200" b="1" dirty="0" smtClean="0">
                <a:solidFill>
                  <a:srgbClr val="FB830B"/>
                </a:solidFill>
                <a:latin typeface="Century Gothic" pitchFamily="34" charset="0"/>
              </a:rPr>
              <a:t>Национального Координационного Комитета по </a:t>
            </a:r>
          </a:p>
          <a:p>
            <a:r>
              <a:rPr lang="ru-RU" sz="1200" b="1" dirty="0" smtClean="0">
                <a:solidFill>
                  <a:srgbClr val="FB830B"/>
                </a:solidFill>
                <a:latin typeface="Century Gothic" pitchFamily="34" charset="0"/>
              </a:rPr>
              <a:t>подготовке и проведению Весенней Недели Добра </a:t>
            </a:r>
          </a:p>
          <a:p>
            <a:r>
              <a:rPr lang="ru-RU" sz="1200" b="1" dirty="0" smtClean="0">
                <a:solidFill>
                  <a:srgbClr val="FB830B"/>
                </a:solidFill>
                <a:latin typeface="Century Gothic" pitchFamily="34" charset="0"/>
              </a:rPr>
              <a:t>и осуществляют общую координацию в регионе.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714876" y="142852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Приоритетные направления Весенней Недели Добра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4857752" y="1071546"/>
            <a:ext cx="1964527" cy="1834750"/>
            <a:chOff x="99902" y="521711"/>
            <a:chExt cx="2357417" cy="2097863"/>
          </a:xfrm>
        </p:grpSpPr>
        <p:sp>
          <p:nvSpPr>
            <p:cNvPr id="20" name="Овал 19"/>
            <p:cNvSpPr/>
            <p:nvPr/>
          </p:nvSpPr>
          <p:spPr>
            <a:xfrm>
              <a:off x="99902" y="521711"/>
              <a:ext cx="2357417" cy="20978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445138" y="828936"/>
              <a:ext cx="1666945" cy="14834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7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itchFamily="34" charset="0"/>
                </a:rPr>
                <a:t>Традиционные мероприятия по оказанию адресной помощи больным детям, детям-сиротам, детским домам; пожилым, одиноким людям, семьям погибших шахтеров , сдача донорской крови; проведение благотворительных концертов; сбор вещей, книг, игрушек, денежных средств, многое другое.</a:t>
              </a:r>
              <a:endParaRPr lang="ru-RU" sz="700" b="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929454" y="1714488"/>
            <a:ext cx="2000232" cy="1714512"/>
            <a:chOff x="3178269" y="655083"/>
            <a:chExt cx="2222675" cy="1818630"/>
          </a:xfrm>
        </p:grpSpPr>
        <p:sp>
          <p:nvSpPr>
            <p:cNvPr id="23" name="Овал 22"/>
            <p:cNvSpPr/>
            <p:nvPr/>
          </p:nvSpPr>
          <p:spPr>
            <a:xfrm>
              <a:off x="3178269" y="655083"/>
              <a:ext cx="2222675" cy="181863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3495799" y="882412"/>
              <a:ext cx="1571669" cy="1285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>
                  <a:latin typeface="Verdana" pitchFamily="34" charset="0"/>
                </a:rPr>
                <a:t>Укрепление межпоколенческих связей, в том числе, организуемые совместно добровольцами серебряного возраста и молодыми добровольцами </a:t>
              </a:r>
              <a:endParaRPr lang="ru-RU" sz="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714876" y="3214686"/>
            <a:ext cx="2736137" cy="2245004"/>
            <a:chOff x="6000715" y="245642"/>
            <a:chExt cx="3043383" cy="2632620"/>
          </a:xfrm>
        </p:grpSpPr>
        <p:sp>
          <p:nvSpPr>
            <p:cNvPr id="26" name="Овал 25"/>
            <p:cNvSpPr/>
            <p:nvPr/>
          </p:nvSpPr>
          <p:spPr>
            <a:xfrm>
              <a:off x="6000715" y="245642"/>
              <a:ext cx="3043383" cy="263262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Овал 4"/>
            <p:cNvSpPr/>
            <p:nvPr/>
          </p:nvSpPr>
          <p:spPr>
            <a:xfrm>
              <a:off x="6446408" y="631180"/>
              <a:ext cx="2151997" cy="18615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u="none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itchFamily="34" charset="0"/>
                </a:rPr>
                <a:t>ДОБРОВОЛЬЧЕСТВО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itchFamily="34" charset="0"/>
                </a:rPr>
                <a:t>проведение семинаров, конференций, форумов, круглых столов, направленных на продвижение и популяризацию ценностей, практики, форм и видов добровольчества, значимости роли добровольчества в обществе и многое другое, что способствует развитию и наращиванию потенциала добровольчества в России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800" kern="12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7643866" y="3643314"/>
            <a:ext cx="1428728" cy="1214445"/>
            <a:chOff x="5933457" y="4574181"/>
            <a:chExt cx="2377375" cy="2222298"/>
          </a:xfrm>
        </p:grpSpPr>
        <p:sp>
          <p:nvSpPr>
            <p:cNvPr id="29" name="Овал 28"/>
            <p:cNvSpPr/>
            <p:nvPr/>
          </p:nvSpPr>
          <p:spPr>
            <a:xfrm>
              <a:off x="5933457" y="4574181"/>
              <a:ext cx="2377375" cy="222229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4"/>
            <p:cNvSpPr/>
            <p:nvPr/>
          </p:nvSpPr>
          <p:spPr>
            <a:xfrm>
              <a:off x="6408889" y="4966352"/>
              <a:ext cx="1681058" cy="15714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i="0" kern="1200" dirty="0" smtClean="0">
                  <a:latin typeface="Verdana" pitchFamily="34" charset="0"/>
                </a:rPr>
                <a:t>Мероприятия,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i="0" kern="1200" dirty="0" smtClean="0">
                  <a:latin typeface="Verdana" pitchFamily="34" charset="0"/>
                </a:rPr>
                <a:t> посвящённые заботе о ветеранах Великой Отечественной войны</a:t>
              </a:r>
              <a:endParaRPr lang="ru-RU" sz="800" b="1" i="0" kern="1200" dirty="0">
                <a:latin typeface="Verdana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786578" y="5286388"/>
            <a:ext cx="1500198" cy="1428759"/>
            <a:chOff x="1198300" y="3507636"/>
            <a:chExt cx="1802064" cy="1778779"/>
          </a:xfrm>
        </p:grpSpPr>
        <p:sp>
          <p:nvSpPr>
            <p:cNvPr id="32" name="Овал 31"/>
            <p:cNvSpPr/>
            <p:nvPr/>
          </p:nvSpPr>
          <p:spPr>
            <a:xfrm>
              <a:off x="1198300" y="3507636"/>
              <a:ext cx="1802064" cy="177877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Овал 4"/>
            <p:cNvSpPr/>
            <p:nvPr/>
          </p:nvSpPr>
          <p:spPr>
            <a:xfrm>
              <a:off x="1462206" y="3768132"/>
              <a:ext cx="1274252" cy="12577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>
                  <a:latin typeface="Verdana" pitchFamily="34" charset="0"/>
                </a:rPr>
                <a:t>Патриотическое гражданское воспитание детей и молодежи</a:t>
              </a:r>
              <a:endParaRPr lang="ru-RU" sz="800" kern="1200" dirty="0">
                <a:latin typeface="Verdana" pitchFamily="34" charset="0"/>
              </a:endParaRPr>
            </a:p>
          </p:txBody>
        </p:sp>
      </p:grpSp>
      <p:sp>
        <p:nvSpPr>
          <p:cNvPr id="34" name="Овал 33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27</a:t>
            </a:r>
          </a:p>
        </p:txBody>
      </p:sp>
      <p:graphicFrame>
        <p:nvGraphicFramePr>
          <p:cNvPr id="38" name="Содержимое 3"/>
          <p:cNvGraphicFramePr>
            <a:graphicFrameLocks/>
          </p:cNvGraphicFramePr>
          <p:nvPr/>
        </p:nvGraphicFramePr>
        <p:xfrm>
          <a:off x="214282" y="2857496"/>
          <a:ext cx="4214810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785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000" b="1" dirty="0" smtClean="0">
                <a:solidFill>
                  <a:schemeClr val="tx2"/>
                </a:solidFill>
                <a:latin typeface="Verdana" pitchFamily="34" charset="0"/>
              </a:rPr>
              <a:t>      Ресурсный центр поддержки общественных инициатив постоянно осуществляет информационное сопровождение для НКО,  а также постоянную информационную рассылку о различных фондах, конкурсах, образовательных вебинарах, конференциях для НКО, чтобы те могли в них принять участие и получить новый опыт и знания</a:t>
            </a:r>
            <a:endParaRPr lang="ru-RU" sz="14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-214346" y="1928802"/>
          <a:ext cx="421484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14744" y="4572008"/>
            <a:ext cx="52149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Цель конкурса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 — поиск, поддержка и популяризация ярких, творческих российских специалистов дошкольного образования, способных разрабатывать, применять и распространять современные педагогические практики.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В конкурсе принимают участие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педагоги дошкольного образования,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студенты выпускных курсов высших и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средних профессиональных учебных заведений, студенты магистратуры и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аспиранты.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14744" y="3071810"/>
            <a:ext cx="5143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ЦЕЛЬ проекта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— повышение доверия к некоммерческому сектору за счет развития и продвижения культуры прозрачности и отчетности НКО, а также использования инструментов отчетности для построения коммуникаций с заинтересованными сторонами.</a:t>
            </a:r>
          </a:p>
          <a:p>
            <a:pPr fontAlgn="base"/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Публичный годовой отчёт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 — особый вид отчетности, представляющий собой структурированный рассказ о деятельности некоммерческой организации за прошедший год, раскрывает смысловое наполнение работы организации, содержание ключевых мероприятий и их результаты.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14744" y="2078172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Цель конкурса</a:t>
            </a:r>
          </a:p>
          <a:p>
            <a:pPr fontAlgn="base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Поддержка, распространение и развитие практик организации заботы для старшего поколения в местных сообществах, преимущественно в малых городах и селах.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2844" y="151605"/>
            <a:ext cx="885831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Администрирование конкурсов </a:t>
            </a:r>
            <a:b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</a:br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за 2018 год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29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857752" y="1030318"/>
            <a:ext cx="414340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dirty="0" smtClean="0"/>
          </a:p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В рамках проекта запланировано проведение форсайт-сессий «Образ будущего некоммерческого сектора Кузбасса: Стратегия на 10 лет» и итогового форума, на которых будет вестись обсуждение перспектив для НКО в регионе и их роли в социально-экономическом развитии Кузбасса.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Проведение конкурса социальных проектов на консолидированный бюджет является одним из важных мероприятий проекта направленного на вовлечение бизнеса, органов власти в процедуру совместной оценки проектов СО НКО, а некоммерческие организации повысят свой профессионализм не только в реализации проектов, но и в управлении проектом. Итогом данного конкурса станет мероприятие по подведению итогов конкурса с обсуждение результатов и их публичной презентации. В регионе в течение длительного времени не проводилось широкого обсуждения развития некоммерческого сектора.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 descr="cbebfbdb194d48edc1b66d440ab182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590" y="5072074"/>
            <a:ext cx="2934062" cy="16430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71414"/>
            <a:ext cx="8643998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B830B"/>
                </a:solidFill>
                <a:latin typeface="Century Gothic" pitchFamily="34" charset="0"/>
              </a:rPr>
              <a:t>Проект </a:t>
            </a:r>
            <a:r>
              <a:rPr lang="ru-RU" sz="1400" b="1" dirty="0" smtClean="0">
                <a:solidFill>
                  <a:srgbClr val="FB830B"/>
                </a:solidFill>
                <a:latin typeface="Century Gothic" pitchFamily="34" charset="0"/>
              </a:rPr>
              <a:t>«Некоммерческий сектор Кузбасса: устойчивое развитие».</a:t>
            </a:r>
          </a:p>
        </p:txBody>
      </p:sp>
      <p:sp>
        <p:nvSpPr>
          <p:cNvPr id="13" name="Овал 12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31</a:t>
            </a:r>
            <a:endParaRPr lang="ru-RU" sz="1600" dirty="0" smtClean="0">
              <a:solidFill>
                <a:srgbClr val="FB830B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30</a:t>
            </a:r>
            <a:endParaRPr lang="ru-RU" sz="1600" dirty="0" smtClean="0">
              <a:solidFill>
                <a:srgbClr val="FB830B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1285860"/>
            <a:ext cx="385765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 2018 году Ресурсный центр поддержки общественных инициатив начал реализацию нового проекта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«Некоммерческий сектор Кузбасса: устойчивое развитие».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Проект направлен на вовлечение некоммерческих организаций в процесс социально- экономического развития региона. Мероприятия проекта позволят повысить профессионализм организаций, активизируют совместную работу с органами государственной власти и местного самоуправления.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Роль ресурсного центра поддержки общественных инициатив, как инфраструктурной организации состоит в том, чтобы эти процессы сделать оптимально эффективными и результативными.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929190" y="1107121"/>
            <a:ext cx="35719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/>
              <a:t>Органам местного самоуправления:</a:t>
            </a:r>
            <a:r>
              <a:rPr lang="ru-RU" sz="800" dirty="0" smtClean="0"/>
              <a:t> 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Рассматривать на сессиях, заседаниях профильных комитетов (комиссий) и депутатских слушаниях актуальные вопросы поддержки социально ориентированных некоммерческих организаций.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Обеспечить реализацию комплексного плана мероприятий по обеспечению поэтапного доступа социально ориентированных некоммерческих организаций, осуществляющих деятельность в социальной сфере, к бюджетным средствам, выделяемым на предоставление социальных услуг населению, использованию различных форм поддержки деятельности социально ориентированных некоммерческих организаций на 2017–2020 годы) в муниципальных образованиях. 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В целях обобщения и эффективного применения опыта взаимодействия с социально ориентированными некоммерческими организациями создать координационные советы при главах муниципальных образований.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При содействии Ассоциации «Совет муниципальных образований Кемеровской области»  разработать муниципальные программы по поддержке социально ориентированных некоммерческих организаций и социального предпринимательства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Рассмотреть возможность использования опыта Междуреченского городского округа по проведению конкурсов муниципальных грантов для социально ориентированных некоммерческих организаций.</a:t>
            </a:r>
          </a:p>
          <a:p>
            <a:endParaRPr lang="ru-RU" sz="800" dirty="0" smtClean="0"/>
          </a:p>
          <a:p>
            <a:r>
              <a:rPr lang="ru-RU" sz="800" b="1" dirty="0" smtClean="0"/>
              <a:t>Общественной палате Кемеровской области:</a:t>
            </a:r>
            <a:r>
              <a:rPr lang="ru-RU" sz="800" dirty="0" smtClean="0"/>
              <a:t> 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Проводить анализ возможных механизмов взаимодействия органов государственной власти Кемеровской области и социально ориентированных некоммерческих организаций.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Продолжить работу по изучению и тиражированию лучших муниципальных практик организации взаимодействия органов местного самоуправления и социально ориентированных некоммерческих организаций. 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sz="800" dirty="0" smtClean="0"/>
              <a:t>Проводить анализ информационной составляющей работы общественных советов при органах исполнительной власти Кемеровской области и обучение представителей некоммерческих организаций - членов данных советов.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33</a:t>
            </a:r>
            <a:endParaRPr lang="ru-RU" sz="1600" dirty="0" smtClean="0">
              <a:solidFill>
                <a:srgbClr val="FB830B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32</a:t>
            </a:r>
            <a:endParaRPr lang="ru-RU" sz="1600" dirty="0" smtClean="0">
              <a:solidFill>
                <a:srgbClr val="FB830B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71414"/>
            <a:ext cx="8643998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B830B"/>
                </a:solidFill>
                <a:latin typeface="Century Gothic" pitchFamily="34" charset="0"/>
              </a:rPr>
              <a:t>18  декабря  2018 года прошли депутатские слушания по вопросу: </a:t>
            </a:r>
            <a:br>
              <a:rPr lang="ru-RU" sz="1400" b="1" dirty="0" smtClean="0">
                <a:solidFill>
                  <a:srgbClr val="FB830B"/>
                </a:solidFill>
                <a:latin typeface="Century Gothic" pitchFamily="34" charset="0"/>
              </a:rPr>
            </a:br>
            <a:r>
              <a:rPr lang="ru-RU" sz="1400" b="1" dirty="0" smtClean="0">
                <a:solidFill>
                  <a:srgbClr val="FB830B"/>
                </a:solidFill>
                <a:latin typeface="Century Gothic" pitchFamily="34" charset="0"/>
              </a:rPr>
              <a:t>«О взаимодействии органов государственной власти Кемеровской области и социально ориентированных некоммерческих организаций», в результате которого участники депутатских слушаний пришли к следующим решениям: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32" y="1066084"/>
            <a:ext cx="4500594" cy="493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800" b="1" dirty="0" smtClean="0">
                <a:solidFill>
                  <a:prstClr val="black"/>
                </a:solidFill>
              </a:rPr>
              <a:t>Совету народных депутатов Кемеровской области:</a:t>
            </a:r>
            <a:r>
              <a:rPr lang="ru-RU" sz="800" dirty="0" smtClean="0">
                <a:solidFill>
                  <a:prstClr val="black"/>
                </a:solidFill>
              </a:rPr>
              <a:t> 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Осуществлять депутатский контроль и мониторинг реализации Закона Кемеровской области от 05.04.2011 № 30-ОЗ «О взаимодействии органов государственной власти Кемеровской области с некоммерческими организациями» в части разработки нормативных правовых актов, устанавливающих порядок поддержки социально ориентированных некоммерческих организаций. 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Уделять особое внимание проектам федеральных законов, регулирующим вопросы взаимоотношений органов государственной власти и социально ориентированных некоммерческих организаций.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800" dirty="0" smtClean="0">
                <a:solidFill>
                  <a:prstClr val="black"/>
                </a:solidFill>
              </a:rPr>
              <a:t> </a:t>
            </a:r>
            <a:r>
              <a:rPr lang="ru-RU" sz="800" b="1" dirty="0" smtClean="0">
                <a:solidFill>
                  <a:prstClr val="black"/>
                </a:solidFill>
              </a:rPr>
              <a:t>Коллегии Администрации Кемеровской области:</a:t>
            </a:r>
            <a:r>
              <a:rPr lang="ru-RU" sz="800" dirty="0" smtClean="0">
                <a:solidFill>
                  <a:prstClr val="black"/>
                </a:solidFill>
              </a:rPr>
              <a:t> </a:t>
            </a: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В рамках деятельности координационного совета по модернизации социальной сферы при Губернаторе Кемеровской области рассмотреть вопросы: </a:t>
            </a: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- исполнение  Комплексного плана мероприятий Кемеровской области по обеспечению поэтапного доступа социально ориентированных некоммерческих организаций, осуществляющих деятельность в социальной сфере, к бюджетным средствам, выделяемым на предоставление социальных услуг населению, использованию различных форм поддержки деятельности социально ориентированных некоммерческих организаций на 2017–2020 годы;</a:t>
            </a: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- оценка вклада социально ориентированных некоммерческих организаций в решение социальных проблем и развитие гражданского общества в Кемеровской области.</a:t>
            </a: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 Проводить мониторинг исполнения пункта 3 распоряжения Правительства Российской Федерации от 19 июня 2017 года № 1284-р по  значениям показателей рейтинга субъектов Российской Федерации по итогам реализации механизмов поддержки социально ориентированных некоммерческих организаций и социального предпринимательства, обеспечения доступа негосударственных организаций к предоставлению услуг в социальной сфере и внедрения конкурентных способов оказания государственных (муниципальных) услуг в социальной сфере.</a:t>
            </a: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ct val="68000"/>
              <a:buFont typeface="Wingdings" pitchFamily="2" charset="2"/>
              <a:buChar char="q"/>
            </a:pPr>
            <a:r>
              <a:rPr lang="ru-RU" sz="800" dirty="0" smtClean="0">
                <a:solidFill>
                  <a:prstClr val="black"/>
                </a:solidFill>
              </a:rPr>
              <a:t>Рассмотреть вопрос об оказании имущественной поддержки, установлении льгот для социально ориентированных некоммерческих организаций при аренде государственного и муниципального  имущества.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61Rv3Enne0L._SX700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Шестиугольник 4"/>
          <p:cNvSpPr/>
          <p:nvPr/>
        </p:nvSpPr>
        <p:spPr>
          <a:xfrm>
            <a:off x="571472" y="1428736"/>
            <a:ext cx="3428992" cy="3000396"/>
          </a:xfrm>
          <a:prstGeom prst="hexagon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  <a:alpha val="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2286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Создание благоприятных условий для развития сектора некоммерческих негосударственных организаций (НКО/НГО) Кузбасса в решении проблем различных сфер общественной жизни</a:t>
            </a:r>
            <a:endParaRPr lang="ru-RU" sz="14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6" name="Рисунок 5" descr="скачанные файл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187" y="2143116"/>
            <a:ext cx="1017969" cy="1500174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643572" y="2143117"/>
            <a:ext cx="2357452" cy="500065"/>
          </a:xfrm>
          <a:prstGeom prst="line">
            <a:avLst/>
          </a:prstGeom>
          <a:ln w="2540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786578" y="5643578"/>
            <a:ext cx="1714512" cy="1000132"/>
          </a:xfrm>
          <a:prstGeom prst="rect">
            <a:avLst/>
          </a:prstGeom>
          <a:solidFill>
            <a:schemeClr val="accent1">
              <a:alpha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</a:rPr>
              <a:t>ИНН:</a:t>
            </a: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 4205321933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</a:rPr>
              <a:t>ОГРН: </a:t>
            </a: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1164200050178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215074" y="3071810"/>
            <a:ext cx="1928826" cy="1143008"/>
          </a:xfrm>
          <a:prstGeom prst="rect">
            <a:avLst/>
          </a:prstGeom>
          <a:solidFill>
            <a:schemeClr val="accent1">
              <a:alpha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</a:rPr>
              <a:t>Адрес:</a:t>
            </a: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 </a:t>
            </a:r>
          </a:p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г. Кемерово, </a:t>
            </a:r>
          </a:p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ул. Ноградская,3</a:t>
            </a:r>
          </a:p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 smtClean="0">
                <a:solidFill>
                  <a:schemeClr val="tx1"/>
                </a:solidFill>
                <a:latin typeface="Verdana" pitchFamily="34" charset="0"/>
              </a:rPr>
              <a:t>оф</a:t>
            </a: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. 18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000892" y="857232"/>
            <a:ext cx="1857388" cy="1071570"/>
          </a:xfrm>
          <a:prstGeom prst="rect">
            <a:avLst/>
          </a:prstGeom>
          <a:solidFill>
            <a:schemeClr val="accent1">
              <a:alpha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</a:rPr>
              <a:t>Телефон: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</a:rPr>
              <a:t>8(3842)36-37-65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</a:rPr>
              <a:t>Сайт: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Verdana" pitchFamily="34" charset="0"/>
              </a:rPr>
              <a:t>init-kc.ru</a:t>
            </a:r>
            <a:endParaRPr lang="ru-RU" sz="14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143504" y="4429132"/>
            <a:ext cx="1714512" cy="1000132"/>
          </a:xfrm>
          <a:prstGeom prst="rect">
            <a:avLst/>
          </a:prstGeom>
          <a:solidFill>
            <a:schemeClr val="accent1">
              <a:alpha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Verdana" pitchFamily="34" charset="0"/>
              </a:rPr>
              <a:t>www.facebook.com/kciniciativa/</a:t>
            </a:r>
            <a:endParaRPr lang="ru-RU" sz="1400" dirty="0" smtClean="0">
              <a:solidFill>
                <a:schemeClr val="tx1"/>
              </a:solidFill>
              <a:latin typeface="Verdana" pitchFamily="34" charset="0"/>
            </a:endParaRPr>
          </a:p>
          <a:p>
            <a:r>
              <a:rPr lang="en-US" sz="1400" b="1" dirty="0" smtClean="0">
                <a:solidFill>
                  <a:schemeClr val="tx1"/>
                </a:solidFill>
                <a:latin typeface="Verdana" pitchFamily="34" charset="0"/>
              </a:rPr>
              <a:t>E-mail:</a:t>
            </a:r>
            <a:r>
              <a:rPr lang="en-US" sz="1400" dirty="0" smtClean="0">
                <a:solidFill>
                  <a:schemeClr val="tx1"/>
                </a:solidFill>
                <a:latin typeface="Verdana" pitchFamily="34" charset="0"/>
              </a:rPr>
              <a:t> kcinic@bk.ru</a:t>
            </a:r>
            <a:endParaRPr lang="ru-RU" sz="14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438" y="71414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Наша Миссия                                                        Контактная информация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4</a:t>
            </a:r>
            <a:endParaRPr lang="ru-RU" sz="1600" dirty="0">
              <a:solidFill>
                <a:srgbClr val="FB830B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3</a:t>
            </a:r>
            <a:endParaRPr lang="ru-RU" sz="1600" dirty="0">
              <a:solidFill>
                <a:srgbClr val="FB830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49" y="785794"/>
            <a:ext cx="2375381" cy="3286148"/>
          </a:xfrm>
          <a:prstGeom prst="rect">
            <a:avLst/>
          </a:prstGeom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28661" y="4357694"/>
            <a:ext cx="2786083" cy="114300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Ирина Николаевна Рондик </a:t>
            </a:r>
            <a:r>
              <a:rPr lang="ru-RU" sz="11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Председатель Совета Кемеровской региональной общественной организации «Ресурсный центр поддержки общественных инициатив» </a:t>
            </a:r>
            <a:endParaRPr lang="ru-RU" sz="11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pic>
        <p:nvPicPr>
          <p:cNvPr id="8" name="Рисунок 7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3" y="619344"/>
            <a:ext cx="642942" cy="880830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715008" y="714356"/>
            <a:ext cx="3143272" cy="6429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Вера Дзюба </a:t>
            </a:r>
            <a:r>
              <a:rPr lang="ru-RU" sz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Заместитель председателя Совета</a:t>
            </a:r>
            <a:endParaRPr lang="ru-RU" sz="14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pic>
        <p:nvPicPr>
          <p:cNvPr id="10" name="Рисунок 9" descr="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9015" y="3575873"/>
            <a:ext cx="639265" cy="853259"/>
          </a:xfrm>
          <a:prstGeom prst="rect">
            <a:avLst/>
          </a:prstGeom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857752" y="3714752"/>
            <a:ext cx="3143272" cy="6429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Ирина Понасенко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Главный бухгалтер</a:t>
            </a:r>
            <a:endParaRPr lang="ru-RU" sz="14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pic>
        <p:nvPicPr>
          <p:cNvPr id="12" name="Рисунок 11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4643446"/>
            <a:ext cx="625735" cy="857256"/>
          </a:xfrm>
          <a:prstGeom prst="rect">
            <a:avLst/>
          </a:prstGeom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643570" y="4714884"/>
            <a:ext cx="3214710" cy="6429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Эдуард Вольфсон </a:t>
            </a:r>
            <a:r>
              <a:rPr lang="ru-RU" sz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Тренер-консультант</a:t>
            </a:r>
            <a:endParaRPr lang="ru-RU" sz="14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pic>
        <p:nvPicPr>
          <p:cNvPr id="14" name="Рисунок 13" descr="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7752" y="2643182"/>
            <a:ext cx="642942" cy="857256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5643570" y="2714620"/>
            <a:ext cx="3214710" cy="6429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Нина Пономарева </a:t>
            </a:r>
            <a:r>
              <a:rPr lang="ru-RU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руководитель программы по взаимодействию с бизнесом </a:t>
            </a:r>
            <a:endParaRPr lang="ru-RU" sz="10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pic>
        <p:nvPicPr>
          <p:cNvPr id="16" name="Рисунок 15" descr="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15338" y="1571612"/>
            <a:ext cx="625735" cy="857256"/>
          </a:xfrm>
          <a:prstGeom prst="rect">
            <a:avLst/>
          </a:prstGeom>
        </p:spPr>
      </p:pic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857752" y="1714488"/>
            <a:ext cx="3214710" cy="6429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Verdana" pitchFamily="34" charset="0"/>
              </a:rPr>
              <a:t>Марина </a:t>
            </a:r>
            <a:r>
              <a:rPr lang="ru-RU" sz="1200" b="1" dirty="0" err="1" smtClean="0">
                <a:solidFill>
                  <a:schemeClr val="tx1"/>
                </a:solidFill>
                <a:latin typeface="Verdana" pitchFamily="34" charset="0"/>
              </a:rPr>
              <a:t>Бортникова</a:t>
            </a:r>
            <a:r>
              <a:rPr lang="ru-RU" sz="1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 З</a:t>
            </a:r>
            <a:r>
              <a:rPr lang="ru-RU" sz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аместитель председателя Совета</a:t>
            </a:r>
            <a:endParaRPr lang="ru-RU" sz="10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8" y="142852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Руководитель организации                                                        Наша Команда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6</a:t>
            </a:r>
            <a:endParaRPr lang="ru-RU" sz="1600" dirty="0">
              <a:solidFill>
                <a:srgbClr val="FB830B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42844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5</a:t>
            </a:r>
            <a:endParaRPr lang="ru-RU" sz="1600" dirty="0">
              <a:solidFill>
                <a:srgbClr val="FB830B"/>
              </a:solidFill>
            </a:endParaRPr>
          </a:p>
        </p:txBody>
      </p:sp>
      <p:pic>
        <p:nvPicPr>
          <p:cNvPr id="22" name="Рисунок 21" descr="vx3pOknrsrgэ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15338" y="5500702"/>
            <a:ext cx="618864" cy="857256"/>
          </a:xfrm>
          <a:prstGeom prst="rect">
            <a:avLst/>
          </a:prstGeom>
        </p:spPr>
      </p:pic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857752" y="5643578"/>
            <a:ext cx="3143272" cy="5715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Алена Юрченко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 </a:t>
            </a:r>
            <a:r>
              <a:rPr lang="ru-RU" sz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Руководитель пресс-службы</a:t>
            </a:r>
            <a:endParaRPr lang="ru-RU" sz="1200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3714776" cy="4214842"/>
          </a:xfr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</a:t>
            </a:r>
            <a:endParaRPr lang="ru-RU" sz="16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pitchFamily="34" charset="0"/>
              </a:rPr>
              <a:t>      </a:t>
            </a:r>
            <a:r>
              <a:rPr lang="ru-RU" sz="800" dirty="0" smtClean="0">
                <a:latin typeface="Verdana" pitchFamily="34" charset="0"/>
              </a:rPr>
              <a:t>Одна из самых стабильных и перспективных организаций некоммерческого сектора Кузбасса, которая активно развивает свою программную деятельность;</a:t>
            </a: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800" dirty="0" smtClean="0">
                <a:latin typeface="Verdana" pitchFamily="34" charset="0"/>
              </a:rPr>
              <a:t>    Инициаторы и разработчики масштабных социальных технологий и коалиционных мероприятий;</a:t>
            </a: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800" dirty="0" smtClean="0">
                <a:latin typeface="Verdana" pitchFamily="34" charset="0"/>
              </a:rPr>
              <a:t>    Накопили огромный опыт, а также стабильные коммуникативные связи с представителями общественности, власти и бизнеса;</a:t>
            </a: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800" dirty="0" smtClean="0">
              <a:latin typeface="Verdana" pitchFamily="34" charset="0"/>
            </a:endParaRP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800" dirty="0" smtClean="0">
                <a:latin typeface="Verdana" pitchFamily="34" charset="0"/>
              </a:rPr>
              <a:t>    Председатель КРОО «Ресурсный центр поддержки </a:t>
            </a:r>
          </a:p>
          <a:p>
            <a:pPr marL="36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800" dirty="0" smtClean="0">
                <a:latin typeface="Verdana" pitchFamily="34" charset="0"/>
              </a:rPr>
              <a:t>      общественных инициатив» Ирина Николаевна Рондик, которая также является председателем Общественной палаты Кемеровской области.</a:t>
            </a:r>
            <a:endParaRPr lang="ru-RU" dirty="0"/>
          </a:p>
        </p:txBody>
      </p:sp>
      <p:pic>
        <p:nvPicPr>
          <p:cNvPr id="6" name="Рисунок 5" descr="галочка-на-прозрачном-фон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127808"/>
            <a:ext cx="357191" cy="301060"/>
          </a:xfrm>
          <a:prstGeom prst="rect">
            <a:avLst/>
          </a:prstGeom>
        </p:spPr>
      </p:pic>
      <p:pic>
        <p:nvPicPr>
          <p:cNvPr id="7" name="Рисунок 6" descr="галочка-на-прозрачном-фон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127940"/>
            <a:ext cx="357191" cy="301060"/>
          </a:xfrm>
          <a:prstGeom prst="rect">
            <a:avLst/>
          </a:prstGeom>
        </p:spPr>
      </p:pic>
      <p:pic>
        <p:nvPicPr>
          <p:cNvPr id="8" name="Рисунок 7" descr="галочка-на-прозрачном-фон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913758"/>
            <a:ext cx="357191" cy="301060"/>
          </a:xfrm>
          <a:prstGeom prst="rect">
            <a:avLst/>
          </a:prstGeom>
        </p:spPr>
      </p:pic>
      <p:pic>
        <p:nvPicPr>
          <p:cNvPr id="9" name="Рисунок 8" descr="галочка-на-прозрачном-фон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786322"/>
            <a:ext cx="357191" cy="301060"/>
          </a:xfrm>
          <a:prstGeom prst="rect">
            <a:avLst/>
          </a:prstGeom>
        </p:spPr>
      </p:pic>
      <p:pic>
        <p:nvPicPr>
          <p:cNvPr id="10" name="Рисунок 9" descr="rook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659435"/>
            <a:ext cx="2428892" cy="1340805"/>
          </a:xfrm>
          <a:prstGeom prst="rect">
            <a:avLst/>
          </a:prstGeom>
        </p:spPr>
      </p:pic>
      <p:pic>
        <p:nvPicPr>
          <p:cNvPr id="13" name="Рисунок 12" descr="O6X5C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985820"/>
            <a:ext cx="1000132" cy="8001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8" y="943917"/>
            <a:ext cx="32861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latin typeface="Verdana" pitchFamily="34" charset="0"/>
              </a:rPr>
              <a:t>Взаимодействие с бизнесом.</a:t>
            </a:r>
            <a:r>
              <a:rPr lang="ru-RU" sz="1000" dirty="0" smtClean="0">
                <a:latin typeface="Verdana" pitchFamily="34" charset="0"/>
              </a:rPr>
              <a:t> </a:t>
            </a:r>
          </a:p>
          <a:p>
            <a:pPr lvl="0" algn="ctr"/>
            <a:r>
              <a:rPr lang="ru-RU" sz="800" dirty="0" smtClean="0">
                <a:latin typeface="Verdana" pitchFamily="34" charset="0"/>
              </a:rPr>
              <a:t>взаимоотношения с коммерческими организациями, формирование положительного общественного мнения по вопросу развития благотворительности и меценатства, стимулирование коммерческих структур к решению наиболее острых проблем региона.</a:t>
            </a:r>
          </a:p>
        </p:txBody>
      </p:sp>
      <p:pic>
        <p:nvPicPr>
          <p:cNvPr id="15" name="Рисунок 14" descr="imag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1930033"/>
            <a:ext cx="1000132" cy="78458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14976" y="1975956"/>
            <a:ext cx="3429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latin typeface="Verdana" pitchFamily="34" charset="0"/>
              </a:rPr>
              <a:t>Взаимодействие с властью.</a:t>
            </a:r>
          </a:p>
          <a:p>
            <a:pPr lvl="0" algn="ctr"/>
            <a:r>
              <a:rPr lang="ru-RU" sz="800" dirty="0" smtClean="0">
                <a:latin typeface="Verdana" pitchFamily="34" charset="0"/>
              </a:rPr>
              <a:t>Привлечение внимания представителей законодательной и исполнительной власти к общественным объединениям и создание условий для совместной деятельности некоммерческих организаций и органов власти.</a:t>
            </a:r>
          </a:p>
        </p:txBody>
      </p:sp>
      <p:pic>
        <p:nvPicPr>
          <p:cNvPr id="17" name="Рисунок 16" descr="pov-kvali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5" y="2857496"/>
            <a:ext cx="1000131" cy="7858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857884" y="2837589"/>
            <a:ext cx="314327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900" b="1" dirty="0" smtClean="0">
                <a:latin typeface="Verdana" pitchFamily="34" charset="0"/>
              </a:rPr>
              <a:t>Программа обучения</a:t>
            </a:r>
            <a:r>
              <a:rPr lang="ru-RU" sz="700" dirty="0" smtClean="0">
                <a:latin typeface="Verdana" pitchFamily="34" charset="0"/>
              </a:rPr>
              <a:t> </a:t>
            </a:r>
          </a:p>
          <a:p>
            <a:pPr lvl="0" algn="ctr"/>
            <a:r>
              <a:rPr lang="ru-RU" sz="700" dirty="0" smtClean="0">
                <a:latin typeface="Verdana" pitchFamily="34" charset="0"/>
              </a:rPr>
              <a:t>направлена на повышение квалификации руководителей и сотрудников НКО, на подготовку специалистов ОГО (тренеров-консультантов, экспертов, редакторов информационных изданий и др.), а также потенциальных партнеров НКО в коммерческих структурах, СМИ и государственных органах.</a:t>
            </a:r>
          </a:p>
        </p:txBody>
      </p:sp>
      <p:pic>
        <p:nvPicPr>
          <p:cNvPr id="19" name="Рисунок 18" descr="dobrovolchestv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6314" y="3857628"/>
            <a:ext cx="1000132" cy="7858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857884" y="3874005"/>
            <a:ext cx="3143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latin typeface="Verdana" pitchFamily="34" charset="0"/>
              </a:rPr>
              <a:t>Добровольчество.</a:t>
            </a:r>
          </a:p>
          <a:p>
            <a:pPr lvl="0" algn="ctr"/>
            <a:r>
              <a:rPr lang="ru-RU" sz="1000" dirty="0" smtClean="0">
                <a:latin typeface="Verdana" pitchFamily="34" charset="0"/>
              </a:rPr>
              <a:t>П</a:t>
            </a:r>
            <a:r>
              <a:rPr lang="ru-RU" sz="800" dirty="0" smtClean="0">
                <a:latin typeface="Verdana" pitchFamily="34" charset="0"/>
              </a:rPr>
              <a:t>рограмма направлена на развитие добровольческого движения в Кемеровской области, повышение престижа добровольцев и добровольческой активности населения.</a:t>
            </a:r>
          </a:p>
        </p:txBody>
      </p:sp>
      <p:pic>
        <p:nvPicPr>
          <p:cNvPr id="21" name="Рисунок 20" descr="24296259_1912226992138896_2771918415230751396_n_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6314" y="4857760"/>
            <a:ext cx="1000132" cy="78581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929322" y="5100592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latin typeface="Verdana" pitchFamily="34" charset="0"/>
              </a:rPr>
              <a:t>Привлечение НКО в сферу социальных услуг</a:t>
            </a:r>
            <a:endParaRPr lang="ru-RU" sz="1400" dirty="0" smtClean="0">
              <a:latin typeface="Verdana" pitchFamily="34" charset="0"/>
            </a:endParaRPr>
          </a:p>
        </p:txBody>
      </p:sp>
      <p:pic>
        <p:nvPicPr>
          <p:cNvPr id="23" name="Рисунок 22" descr="й1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6314" y="5786455"/>
            <a:ext cx="1000132" cy="78581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215074" y="5787442"/>
            <a:ext cx="22860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800" dirty="0" smtClean="0"/>
              <a:t> </a:t>
            </a:r>
            <a:r>
              <a:rPr lang="ru-RU" sz="1000" b="1" dirty="0" smtClean="0">
                <a:latin typeface="Verdana" pitchFamily="34" charset="0"/>
              </a:rPr>
              <a:t>Взаимодействие со СМИ</a:t>
            </a:r>
          </a:p>
          <a:p>
            <a:pPr lvl="0" algn="ctr"/>
            <a:r>
              <a:rPr lang="ru-RU" sz="700" dirty="0" smtClean="0">
                <a:latin typeface="Verdana" pitchFamily="34" charset="0"/>
              </a:rPr>
              <a:t>       Цель - освещение в средствах массовой информации социальных      проблем Кемеровской области и информирование населения о деятельности общественных Объединений.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406" y="71414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Почему нам стоит доверять                   Направления нашей деятельности: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8</a:t>
            </a:r>
            <a:endParaRPr lang="ru-RU" sz="1600" dirty="0">
              <a:solidFill>
                <a:srgbClr val="FB830B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7</a:t>
            </a:r>
            <a:endParaRPr lang="ru-RU" sz="1600" dirty="0">
              <a:solidFill>
                <a:srgbClr val="FB830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8643966" y="635795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500042"/>
            <a:ext cx="32861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Консультационные услуги по широкому кругу вопросов деятельности СО НКО, включая управленческое консультирование, помощь в создании и развитии, содействие внедрению новых технологий;</a:t>
            </a:r>
          </a:p>
          <a:p>
            <a:pPr>
              <a:buClr>
                <a:srgbClr val="FB830B"/>
              </a:buCl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Развитие инфраструктуры поддержки некоммерческого сектора, включая формирование партнерств, сетей, содействие в создании новых ресурсных центров, фондов местных сообществ, целевого капитала некоммерческих организаций, развитие технологий для привлечения СО НКО благотворительных пожертвований;</a:t>
            </a:r>
          </a:p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Организация (участие в организации) конкурсов по предоставлению поддержки СО НКО, предоставляемой как из средств региональных и местных бюджетов, так и внебюджетных источников, включая администрирование конкурсных процедур, мониторинг и оценку реализованных проектов, получивших поддержку,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8" y="71414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Услуги для НКО, власти, бизнеса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0760" y="807109"/>
            <a:ext cx="292895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Методическое сопровождение разработки и реализации программ поддержки СО НКО, включая проведение экспертиз, разработку стандартов и процедур;</a:t>
            </a:r>
          </a:p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Участие в разработке и экспертизе государственных и муниципальных программ, нормативных правовых актов по направлениям поддержки СО НКО и по направлениям, относящимся к сферам деятельности СО НКО; </a:t>
            </a:r>
          </a:p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Участие в работе профильных совещательных и консультативных органов государственной власти и местного самоуправления;</a:t>
            </a:r>
          </a:p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Проведение исследований, мониторинг и оценка реализации программ поддержки СО НКО;</a:t>
            </a:r>
          </a:p>
          <a:p>
            <a:pPr>
              <a:buBlip>
                <a:blip r:embed="rId2"/>
              </a:buBlip>
            </a:pPr>
            <a:r>
              <a:rPr lang="ru-RU" sz="13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Оператор по проведению оценки качества предоставления услуг в социальной сфере.</a:t>
            </a:r>
            <a:endParaRPr lang="ru-RU" sz="13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1393021" y="3535375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Содержимое 3" descr="uslugi_avasrazdel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1841473" y="2301872"/>
            <a:ext cx="5715042" cy="2540003"/>
          </a:xfrm>
        </p:spPr>
      </p:pic>
      <p:sp>
        <p:nvSpPr>
          <p:cNvPr id="11" name="Овал 10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9</a:t>
            </a:r>
            <a:endParaRPr lang="ru-RU" sz="1600" dirty="0">
              <a:solidFill>
                <a:srgbClr val="FB830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528" y="634581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B830B"/>
                </a:solidFill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akie-protsenty-po-vkladam-predlagayut-banki-520x2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950" y="5500702"/>
            <a:ext cx="2500330" cy="11780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ФИНАНСОВЫЕ ИТОГИ 2018 ГОДА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20" y="6417254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11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714348" y="1285860"/>
          <a:ext cx="328611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1472" y="4929198"/>
            <a:ext cx="4857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Verdana" pitchFamily="34" charset="0"/>
              </a:rPr>
              <a:t>Грантовые</a:t>
            </a:r>
            <a:r>
              <a:rPr lang="ru-RU" sz="1400" b="1" dirty="0" smtClean="0">
                <a:latin typeface="Verdana" pitchFamily="34" charset="0"/>
              </a:rPr>
              <a:t> средства </a:t>
            </a:r>
            <a:r>
              <a:rPr lang="ru-RU" sz="1400" dirty="0" smtClean="0">
                <a:latin typeface="Verdana" pitchFamily="34" charset="0"/>
              </a:rPr>
              <a:t>– 2396455, 00</a:t>
            </a:r>
          </a:p>
          <a:p>
            <a:r>
              <a:rPr lang="ru-RU" sz="1400" b="1" dirty="0" smtClean="0">
                <a:latin typeface="Verdana" pitchFamily="34" charset="0"/>
              </a:rPr>
              <a:t>Пожертвования от организаций </a:t>
            </a:r>
            <a:r>
              <a:rPr lang="ru-RU" sz="1400" dirty="0" smtClean="0">
                <a:latin typeface="Verdana" pitchFamily="34" charset="0"/>
              </a:rPr>
              <a:t>– 500000,00</a:t>
            </a:r>
          </a:p>
          <a:p>
            <a:r>
              <a:rPr lang="ru-RU" sz="1400" b="1" dirty="0" smtClean="0">
                <a:latin typeface="Verdana" pitchFamily="34" charset="0"/>
              </a:rPr>
              <a:t>Услуги; конкурс на консолидированный бюджет </a:t>
            </a:r>
            <a:r>
              <a:rPr lang="ru-RU" sz="1400" dirty="0" smtClean="0">
                <a:latin typeface="Verdana" pitchFamily="34" charset="0"/>
              </a:rPr>
              <a:t>– 525000,00</a:t>
            </a:r>
            <a:endParaRPr lang="ru-RU" sz="1400" dirty="0"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4572008"/>
            <a:ext cx="3000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Verdana" pitchFamily="34" charset="0"/>
              </a:rPr>
              <a:t>Расходы</a:t>
            </a:r>
            <a:r>
              <a:rPr lang="ru-RU" sz="1400" dirty="0" smtClean="0">
                <a:latin typeface="Verdana" pitchFamily="34" charset="0"/>
              </a:rPr>
              <a:t> - 3412986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572000" y="1285860"/>
          <a:ext cx="433388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71538" y="4500570"/>
            <a:ext cx="32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Verdana" pitchFamily="34" charset="0"/>
              </a:rPr>
              <a:t>Доходы </a:t>
            </a:r>
            <a:r>
              <a:rPr lang="ru-RU" sz="1400" dirty="0" smtClean="0">
                <a:latin typeface="Verdana" pitchFamily="34" charset="0"/>
              </a:rPr>
              <a:t>– 3421455,00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Овал 45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055448"/>
            <a:ext cx="42148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Направлен на активизацию совместной работы некоммерческих организаций, органов государственной власти и органов местного самоуправления в Кемеровской области.</a:t>
            </a:r>
          </a:p>
          <a:p>
            <a:endParaRPr lang="ru-RU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Сроки реализации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с 01.12.2017 по 30.11.2018 гг.</a:t>
            </a:r>
          </a:p>
          <a:p>
            <a:endParaRPr lang="ru-RU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Цель проекта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увеличить потенциал некоммерческих негосударственных организаций Кемеровской области в принятии решений, планировании социально-экономической политики и предоставлении общественно-полезных услуг.</a:t>
            </a:r>
          </a:p>
          <a:p>
            <a:endParaRPr lang="ru-RU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</a:rPr>
              <a:t>Задачи проекта:</a:t>
            </a:r>
          </a:p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Поддержка деятельности социально ориентированных некоммерческих организаций Кемеровской области через повышение профессионализма сотрудников и обмен лучшими практиками.</a:t>
            </a:r>
          </a:p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Вовлечение социально ориентированных некоммерческих организаций в процесс общественного контроля через работу в общественных советах при органах государственной власти.</a:t>
            </a:r>
          </a:p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Содействие развитию некоммерческого сектора в муниципальных образованиях через усиление взаимодействия между представителями некоммерческих организаций и органов местного самоуправления.</a:t>
            </a:r>
          </a:p>
          <a:p>
            <a:pPr>
              <a:buFont typeface="Wingdings" pitchFamily="2" charset="2"/>
              <a:buChar char="ü"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Для достижения поставленных задач на базе Ресурсного центра поддержки общественных инициатив запланировано консультирование, проведение обучающих семинаров, информационных встреч по вопросам развития социально ориентированных некоммерческих организаций.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438" y="71414"/>
            <a:ext cx="90011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Проект «Потенциал НКО на                             Мероприятия в рамках проекта </a:t>
            </a:r>
          </a:p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развитие Кузбасса»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pic>
        <p:nvPicPr>
          <p:cNvPr id="6" name="Рисунок 5" descr="фонд грантов 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1643050"/>
            <a:ext cx="1151004" cy="444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8926" y="2071678"/>
            <a:ext cx="1431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" b="1" dirty="0" smtClean="0"/>
              <a:t>Проект поддержан </a:t>
            </a:r>
          </a:p>
          <a:p>
            <a:pPr algn="ctr"/>
            <a:r>
              <a:rPr lang="ru-RU" sz="600" b="1" dirty="0" smtClean="0"/>
              <a:t>Фондом Президентских грантов</a:t>
            </a:r>
            <a:endParaRPr lang="ru-RU" sz="6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937636" y="1000108"/>
            <a:ext cx="1063124" cy="2064507"/>
            <a:chOff x="437057" y="296801"/>
            <a:chExt cx="1063124" cy="2064507"/>
          </a:xfrm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37057" y="296801"/>
              <a:ext cx="1063124" cy="2064507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60991" y="320735"/>
              <a:ext cx="769286" cy="201663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 b="1" kern="1200" dirty="0" smtClean="0"/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kern="1200" dirty="0" smtClean="0"/>
                <a:t>      </a:t>
              </a:r>
              <a:r>
                <a:rPr lang="ru-RU" sz="800" b="1" kern="1200" dirty="0" smtClean="0"/>
                <a:t>Дискуссия «Член       общественного совета: работа или почетная должность»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/>
                <a:t>     Дискуссия «НКО – лидер общественного мнения».</a:t>
              </a:r>
            </a:p>
            <a:p>
              <a:pPr lvl="0" algn="l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100" kern="1200" dirty="0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 rot="16200000">
            <a:off x="5972149" y="1768408"/>
            <a:ext cx="225406" cy="260444"/>
            <a:chOff x="2971795" y="1901734"/>
            <a:chExt cx="225406" cy="260444"/>
          </a:xfrm>
          <a:scene3d>
            <a:camera prst="orthographicFront"/>
            <a:lightRig rig="flat" dir="t"/>
          </a:scene3d>
        </p:grpSpPr>
        <p:sp>
          <p:nvSpPr>
            <p:cNvPr id="17" name="Стрелка вниз 16"/>
            <p:cNvSpPr/>
            <p:nvPr/>
          </p:nvSpPr>
          <p:spPr>
            <a:xfrm rot="10800000" flipH="1" flipV="1">
              <a:off x="2971795" y="1901734"/>
              <a:ext cx="225406" cy="260444"/>
            </a:xfrm>
            <a:prstGeom prst="downArrow">
              <a:avLst>
                <a:gd name="adj1" fmla="val 55000"/>
                <a:gd name="adj2" fmla="val 45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трелка вниз 4"/>
            <p:cNvSpPr/>
            <p:nvPr/>
          </p:nvSpPr>
          <p:spPr>
            <a:xfrm>
              <a:off x="3022511" y="1901734"/>
              <a:ext cx="123974" cy="204656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 kern="120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195120" y="1000108"/>
            <a:ext cx="1091524" cy="2100238"/>
            <a:chOff x="1643060" y="269193"/>
            <a:chExt cx="1091524" cy="2100238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643060" y="269193"/>
              <a:ext cx="1091524" cy="210023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1667498" y="293631"/>
              <a:ext cx="785483" cy="20513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kern="1200" dirty="0" smtClean="0"/>
                <a:t>       </a:t>
              </a:r>
              <a:r>
                <a:rPr lang="ru-RU" sz="800" b="1" kern="1200" dirty="0" smtClean="0"/>
                <a:t>Межрегиональная конференция «Актуализация форм общественного участия в социально-экономическом развитии региона»</a:t>
              </a:r>
              <a:endParaRPr lang="ru-RU" sz="900" kern="12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 rot="16200000">
            <a:off x="7258032" y="1768408"/>
            <a:ext cx="225406" cy="260444"/>
            <a:chOff x="2971795" y="1901734"/>
            <a:chExt cx="225406" cy="260444"/>
          </a:xfrm>
          <a:scene3d>
            <a:camera prst="orthographicFront"/>
            <a:lightRig rig="flat" dir="t"/>
          </a:scene3d>
        </p:grpSpPr>
        <p:sp>
          <p:nvSpPr>
            <p:cNvPr id="23" name="Стрелка вниз 22"/>
            <p:cNvSpPr/>
            <p:nvPr/>
          </p:nvSpPr>
          <p:spPr>
            <a:xfrm rot="10800000" flipH="1" flipV="1">
              <a:off x="2971795" y="1901734"/>
              <a:ext cx="225406" cy="260444"/>
            </a:xfrm>
            <a:prstGeom prst="downArrow">
              <a:avLst>
                <a:gd name="adj1" fmla="val 55000"/>
                <a:gd name="adj2" fmla="val 45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трелка вниз 4"/>
            <p:cNvSpPr/>
            <p:nvPr/>
          </p:nvSpPr>
          <p:spPr>
            <a:xfrm>
              <a:off x="3022511" y="1901734"/>
              <a:ext cx="123974" cy="204656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 kern="1200"/>
            </a:p>
          </p:txBody>
        </p:sp>
      </p:grpSp>
      <p:sp>
        <p:nvSpPr>
          <p:cNvPr id="27" name="Скругленный прямоугольник 4"/>
          <p:cNvSpPr/>
          <p:nvPr/>
        </p:nvSpPr>
        <p:spPr>
          <a:xfrm>
            <a:off x="2862882" y="1060785"/>
            <a:ext cx="1134958" cy="1950348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kern="1200"/>
          </a:p>
        </p:txBody>
      </p:sp>
      <p:grpSp>
        <p:nvGrpSpPr>
          <p:cNvPr id="28" name="Группа 27"/>
          <p:cNvGrpSpPr/>
          <p:nvPr/>
        </p:nvGrpSpPr>
        <p:grpSpPr>
          <a:xfrm>
            <a:off x="7500958" y="1000108"/>
            <a:ext cx="1428760" cy="2071702"/>
            <a:chOff x="351436" y="305251"/>
            <a:chExt cx="6092224" cy="785358"/>
          </a:xfrm>
          <a:scene3d>
            <a:camera prst="orthographicFront"/>
            <a:lightRig rig="flat" dir="t"/>
          </a:scene3d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351436" y="305251"/>
              <a:ext cx="6092224" cy="78535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Скругленный прямоугольник 4"/>
            <p:cNvSpPr/>
            <p:nvPr/>
          </p:nvSpPr>
          <p:spPr>
            <a:xfrm>
              <a:off x="374438" y="328253"/>
              <a:ext cx="4839453" cy="7393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572396" y="1142984"/>
            <a:ext cx="1357322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</a:rPr>
              <a:t>Круглый стол «Общественные советы в деятельности органов местного самоуправления». </a:t>
            </a: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r>
              <a:rPr lang="ru-RU" sz="800" b="1" dirty="0" smtClean="0">
                <a:solidFill>
                  <a:schemeClr val="bg1"/>
                </a:solidFill>
              </a:rPr>
              <a:t>Круглый стол прошел в рамках реализации проекта «Потенциал НКО на развитие Кузбасса»</a:t>
            </a:r>
            <a:endParaRPr lang="ru-RU" sz="800" dirty="0" smtClean="0">
              <a:solidFill>
                <a:schemeClr val="bg1"/>
              </a:solidFill>
            </a:endParaRPr>
          </a:p>
          <a:p>
            <a:endParaRPr lang="ru-RU" sz="105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5286380" y="3071810"/>
            <a:ext cx="263279" cy="304203"/>
            <a:chOff x="969046" y="2427423"/>
            <a:chExt cx="263279" cy="304203"/>
          </a:xfrm>
          <a:scene3d>
            <a:camera prst="orthographicFront"/>
            <a:lightRig rig="flat" dir="t"/>
          </a:scene3d>
        </p:grpSpPr>
        <p:sp>
          <p:nvSpPr>
            <p:cNvPr id="33" name="Стрелка вниз 32"/>
            <p:cNvSpPr/>
            <p:nvPr/>
          </p:nvSpPr>
          <p:spPr>
            <a:xfrm rot="10800000" flipH="1" flipV="1">
              <a:off x="969046" y="2427423"/>
              <a:ext cx="263279" cy="304203"/>
            </a:xfrm>
            <a:prstGeom prst="downArrow">
              <a:avLst>
                <a:gd name="adj1" fmla="val 55000"/>
                <a:gd name="adj2" fmla="val 45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Стрелка вниз 4"/>
            <p:cNvSpPr/>
            <p:nvPr/>
          </p:nvSpPr>
          <p:spPr>
            <a:xfrm>
              <a:off x="1028284" y="2427423"/>
              <a:ext cx="144803" cy="23904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100" kern="120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714876" y="3357562"/>
            <a:ext cx="2286016" cy="2500330"/>
            <a:chOff x="351436" y="305251"/>
            <a:chExt cx="6092224" cy="785358"/>
          </a:xfrm>
          <a:scene3d>
            <a:camera prst="orthographicFront"/>
            <a:lightRig rig="flat" dir="t"/>
          </a:scene3d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351436" y="305251"/>
              <a:ext cx="6092224" cy="78535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Скругленный прямоугольник 4"/>
            <p:cNvSpPr/>
            <p:nvPr/>
          </p:nvSpPr>
          <p:spPr>
            <a:xfrm>
              <a:off x="374438" y="328253"/>
              <a:ext cx="4839453" cy="7393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643438" y="3714752"/>
            <a:ext cx="23574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solidFill>
                  <a:schemeClr val="bg1"/>
                </a:solidFill>
              </a:rPr>
              <a:t>Дни открытых дверей в:</a:t>
            </a:r>
          </a:p>
          <a:p>
            <a:pPr algn="ctr">
              <a:buFontTx/>
              <a:buChar char="-"/>
            </a:pPr>
            <a:r>
              <a:rPr lang="ru-RU" sz="800" b="1" dirty="0" smtClean="0">
                <a:solidFill>
                  <a:schemeClr val="bg1"/>
                </a:solidFill>
              </a:rPr>
              <a:t> КГОО«Интеграция» ;</a:t>
            </a:r>
          </a:p>
          <a:p>
            <a:pPr algn="ctr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 </a:t>
            </a:r>
            <a:r>
              <a:rPr lang="ru-RU" sz="800" b="1" dirty="0" smtClean="0">
                <a:solidFill>
                  <a:schemeClr val="bg1"/>
                </a:solidFill>
              </a:rPr>
              <a:t>НО «Пансионат для пожилых людей «Любящее сердце</a:t>
            </a:r>
            <a:r>
              <a:rPr lang="ru-RU" sz="800" dirty="0" smtClean="0">
                <a:solidFill>
                  <a:schemeClr val="bg1"/>
                </a:solidFill>
              </a:rPr>
              <a:t>» ;</a:t>
            </a:r>
          </a:p>
          <a:p>
            <a:pPr algn="ctr">
              <a:buFontTx/>
              <a:buChar char="-"/>
            </a:pPr>
            <a:r>
              <a:rPr lang="ru-RU" sz="800" b="1" dirty="0" smtClean="0">
                <a:solidFill>
                  <a:schemeClr val="bg1"/>
                </a:solidFill>
              </a:rPr>
              <a:t>Кемеровская областная организация Общероссийской общественной организации инвалидов «Всероссийское Ордена Трудового Красного Знамени общество слепых» с презентацией проекта «Домоводство на кончиках пальцев»;</a:t>
            </a:r>
          </a:p>
          <a:p>
            <a:pPr algn="ctr">
              <a:buFontTx/>
              <a:buChar char="-"/>
            </a:pPr>
            <a:r>
              <a:rPr lang="ru-RU" sz="800" b="1" dirty="0" smtClean="0">
                <a:solidFill>
                  <a:schemeClr val="bg1"/>
                </a:solidFill>
              </a:rPr>
              <a:t> АНО «Центр жилищного просвещения Кемеровской области»</a:t>
            </a:r>
            <a:endParaRPr lang="ru-RU" sz="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sz="10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7072330" y="3357562"/>
            <a:ext cx="1992504" cy="2533290"/>
            <a:chOff x="4094016" y="2643204"/>
            <a:chExt cx="1803626" cy="2533290"/>
          </a:xfrm>
          <a:scene3d>
            <a:camera prst="orthographicFront"/>
            <a:lightRig rig="flat" dir="t"/>
          </a:scene3d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4094016" y="2643204"/>
              <a:ext cx="1803626" cy="2533290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4151658" y="2643204"/>
              <a:ext cx="1745984" cy="24166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l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/>
                <a:t>- </a:t>
              </a:r>
              <a:r>
                <a:rPr lang="ru-RU" sz="800" b="0" kern="1200" dirty="0" smtClean="0"/>
                <a:t>семинар</a:t>
              </a:r>
              <a:r>
                <a:rPr lang="ru-RU" sz="800" b="1" kern="1200" dirty="0" smtClean="0"/>
                <a:t> «Преодоление стереотипов муниципальных служащих о возможностях участия населения в местном самоуправлении»</a:t>
              </a:r>
            </a:p>
            <a:p>
              <a:pPr lvl="0" algn="l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/>
                <a:t>- </a:t>
              </a:r>
              <a:r>
                <a:rPr lang="ru-RU" sz="800" b="0" kern="1200" dirty="0" smtClean="0"/>
                <a:t>семинар </a:t>
              </a:r>
              <a:r>
                <a:rPr lang="ru-RU" sz="800" b="1" kern="1200" dirty="0" smtClean="0"/>
                <a:t>«Новые технологии развития территорий за счет активности социально ориентированных некоммерческих организаций (СО НКО) и граждан».</a:t>
              </a:r>
            </a:p>
            <a:p>
              <a:pPr lvl="0" algn="l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1" kern="1200" dirty="0" smtClean="0"/>
                <a:t>- с</a:t>
              </a:r>
              <a:r>
                <a:rPr lang="ru-RU" sz="800" b="0" kern="1200" dirty="0" smtClean="0"/>
                <a:t>еминар-практикум </a:t>
              </a:r>
              <a:r>
                <a:rPr lang="ru-RU" sz="800" b="1" kern="1200" dirty="0" smtClean="0"/>
                <a:t>«Разработка муниципальных целевых программ поддержки социально ориентированных некоммерческих организаций (СО НКО)»</a:t>
              </a:r>
              <a:endParaRPr lang="ru-RU" sz="800" kern="1200" dirty="0"/>
            </a:p>
          </p:txBody>
        </p:sp>
      </p:grpSp>
      <p:sp>
        <p:nvSpPr>
          <p:cNvPr id="42" name="Овал 41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27120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2743138"/>
            <a:ext cx="1857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/>
              <a:t>Дискуссия «НКО – лидер общественного мнения»</a:t>
            </a:r>
            <a:endParaRPr lang="ru-RU" sz="1000" dirty="0"/>
          </a:p>
        </p:txBody>
      </p:sp>
      <p:pic>
        <p:nvPicPr>
          <p:cNvPr id="9" name="Рисунок 8" descr="Tvorogova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30935"/>
            <a:ext cx="2475972" cy="15001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86314" y="2571744"/>
            <a:ext cx="1714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Семинар «Разработка муниципальных целевых программ поддержки социально ориентированных некоммерческих организаций (СО НКО)»</a:t>
            </a:r>
            <a:endParaRPr lang="ru-RU" sz="1000" dirty="0"/>
          </a:p>
        </p:txBody>
      </p:sp>
      <p:pic>
        <p:nvPicPr>
          <p:cNvPr id="13" name="Рисунок 12" descr="18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6732240" y="2357430"/>
            <a:ext cx="2268916" cy="14674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15206" y="714356"/>
            <a:ext cx="17859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 Семинар «Преодоление стереотипов муниципальных служащих о возможностях участия населения в местном самоуправлении»</a:t>
            </a:r>
            <a:endParaRPr lang="ru-RU" sz="1000" dirty="0"/>
          </a:p>
        </p:txBody>
      </p:sp>
      <p:pic>
        <p:nvPicPr>
          <p:cNvPr id="15" name="Рисунок 14" descr="IMG_5668.jpg"/>
          <p:cNvPicPr>
            <a:picLocks noChangeAspect="1"/>
          </p:cNvPicPr>
          <p:nvPr/>
        </p:nvPicPr>
        <p:blipFill>
          <a:blip r:embed="rId4" cstate="print">
            <a:lum bright="9000" contrast="11000"/>
          </a:blip>
          <a:stretch>
            <a:fillRect/>
          </a:stretch>
        </p:blipFill>
        <p:spPr>
          <a:xfrm>
            <a:off x="4714876" y="571480"/>
            <a:ext cx="2428893" cy="1643074"/>
          </a:xfrm>
          <a:prstGeom prst="rect">
            <a:avLst/>
          </a:prstGeom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4084532"/>
            <a:ext cx="2522798" cy="16062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37674" y="4343498"/>
            <a:ext cx="17859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ea typeface="Arial Unicode MS" pitchFamily="34" charset="-128"/>
                <a:cs typeface="Arial Unicode MS" pitchFamily="34" charset="-128"/>
              </a:rPr>
              <a:t>Межрегиональная конференция «Актуализация форм общественного </a:t>
            </a:r>
            <a:r>
              <a:rPr lang="ru-RU" sz="1000" b="1" dirty="0"/>
              <a:t>участия</a:t>
            </a:r>
            <a:r>
              <a:rPr lang="ru-RU" sz="1000" b="1" dirty="0" smtClean="0">
                <a:ea typeface="Arial Unicode MS" pitchFamily="34" charset="-128"/>
                <a:cs typeface="Arial Unicode MS" pitchFamily="34" charset="-128"/>
              </a:rPr>
              <a:t> в социально-экономическом развитии региона»</a:t>
            </a:r>
            <a:endParaRPr lang="ru-RU" sz="1000" b="1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14612" y="4357694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Круглый стол «Общественные советы в деятельности органов местного самоуправления»</a:t>
            </a:r>
            <a:endParaRPr lang="ru-RU" sz="1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500298" y="642918"/>
            <a:ext cx="2000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Семинар «Новые технологии развития территорий за счет активности социально ориентированных некоммерческих организаций (СО НКО) и граждан»</a:t>
            </a:r>
            <a:endParaRPr lang="ru-RU" sz="1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1438" y="71414"/>
            <a:ext cx="900115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Мероприятия в рамках проекта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1393021" y="3321061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14</a:t>
            </a:r>
          </a:p>
        </p:txBody>
      </p:sp>
      <p:sp>
        <p:nvSpPr>
          <p:cNvPr id="2" name="AutoShape 2" descr="https://xn--80afcdbalict6afooklqi5o.xn--p1ai/File/Download?fileName=d9fe91817cd04e02806d7d45e7fb81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xn--80afcdbalict6afooklqi5o.xn--p1ai/File/Download?fileName=d9fe91817cd04e02806d7d45e7fb814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xn--80afcdbalict6afooklqi5o.xn--p1ai/File/Download?fileName=48d80a562c174145b0db33014d07aa85.jpg&amp;loadOnPage=Tru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2357430"/>
            <a:ext cx="2286016" cy="1571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071942"/>
            <a:ext cx="2500330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8" y="71414"/>
            <a:ext cx="90011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Количество событий                                      Результаты проекта «Потенциал</a:t>
            </a:r>
          </a:p>
          <a:p>
            <a:r>
              <a:rPr lang="ru-RU" b="1" dirty="0" smtClean="0">
                <a:solidFill>
                  <a:srgbClr val="FB830B"/>
                </a:solidFill>
                <a:latin typeface="Century Gothic" pitchFamily="34" charset="0"/>
              </a:rPr>
              <a:t>в рамках проекта                                            НКО на развитие Кузбасса»</a:t>
            </a:r>
            <a:endParaRPr lang="ru-RU" b="1" dirty="0">
              <a:solidFill>
                <a:srgbClr val="FB830B"/>
              </a:solidFill>
              <a:latin typeface="Century Gothic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85498601"/>
              </p:ext>
            </p:extLst>
          </p:nvPr>
        </p:nvGraphicFramePr>
        <p:xfrm>
          <a:off x="0" y="857232"/>
          <a:ext cx="4427984" cy="408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rot="5400000">
            <a:off x="1393021" y="3463937"/>
            <a:ext cx="6357958" cy="1588"/>
          </a:xfrm>
          <a:prstGeom prst="line">
            <a:avLst/>
          </a:prstGeom>
          <a:ln w="19050">
            <a:solidFill>
              <a:srgbClr val="FB83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4"/>
          <p:cNvSpPr txBox="1">
            <a:spLocks/>
          </p:cNvSpPr>
          <p:nvPr/>
        </p:nvSpPr>
        <p:spPr>
          <a:xfrm>
            <a:off x="4929190" y="3357562"/>
            <a:ext cx="4040188" cy="1357322"/>
          </a:xfrm>
          <a:prstGeom prst="rect">
            <a:avLst/>
          </a:prstGeom>
          <a:solidFill>
            <a:schemeClr val="accent1"/>
          </a:solidFill>
        </p:spPr>
        <p:txBody>
          <a:bodyPr vert="horz">
            <a:normAutofit/>
          </a:bodyPr>
          <a:lstStyle/>
          <a:p>
            <a:pPr marR="0" lvl="0" algn="ctr" defTabSz="914400" fontAlgn="auto">
              <a:spcBef>
                <a:spcPts val="400"/>
              </a:spcBef>
              <a:buClr>
                <a:schemeClr val="accent1"/>
              </a:buClr>
              <a:buSzPct val="68000"/>
              <a:tabLst/>
              <a:defRPr/>
            </a:pPr>
            <a:r>
              <a:rPr lang="ru-RU" sz="2600" dirty="0" smtClean="0">
                <a:solidFill>
                  <a:schemeClr val="bg1"/>
                </a:solidFill>
              </a:rPr>
              <a:t>Проведено </a:t>
            </a:r>
            <a:r>
              <a:rPr lang="ru-RU" sz="2600" dirty="0" smtClean="0">
                <a:solidFill>
                  <a:srgbClr val="FFC000"/>
                </a:solidFill>
              </a:rPr>
              <a:t>327</a:t>
            </a:r>
            <a:r>
              <a:rPr lang="ru-RU" sz="2600" dirty="0" smtClean="0">
                <a:solidFill>
                  <a:schemeClr val="bg1"/>
                </a:solidFill>
              </a:rPr>
              <a:t> консультаций </a:t>
            </a:r>
          </a:p>
          <a:p>
            <a:pPr marR="0" lvl="0" algn="ctr" defTabSz="914400" fontAlgn="auto">
              <a:spcBef>
                <a:spcPts val="400"/>
              </a:spcBef>
              <a:buClr>
                <a:schemeClr val="accent1"/>
              </a:buClr>
              <a:buSzPct val="68000"/>
              <a:tabLst/>
              <a:defRPr/>
            </a:pPr>
            <a:r>
              <a:rPr lang="ru-RU" sz="2600" dirty="0" smtClean="0">
                <a:solidFill>
                  <a:schemeClr val="bg1"/>
                </a:solidFill>
              </a:rPr>
              <a:t>для </a:t>
            </a:r>
            <a:r>
              <a:rPr lang="ru-RU" sz="2600" b="1" dirty="0" smtClean="0">
                <a:solidFill>
                  <a:srgbClr val="FFC000"/>
                </a:solidFill>
              </a:rPr>
              <a:t>213</a:t>
            </a:r>
            <a:r>
              <a:rPr lang="ru-RU" sz="2600" dirty="0" smtClean="0">
                <a:solidFill>
                  <a:schemeClr val="bg1"/>
                </a:solidFill>
              </a:rPr>
              <a:t> организаций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Содержимое 10" descr="it-audit-bg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857232"/>
            <a:ext cx="4040188" cy="23500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21360" y="4643446"/>
            <a:ext cx="38576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ru-RU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Выстроено взаимодействие с органами государственной власти и местного самоуправления;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Налажено партнерство с муниципалитетами, ведется диалог, информационная рассылка, с их стороны запрос на совместное проведение мероприятий направленных на развитие некоммерческих организаций в муниципальных образованиях;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Проведено исследование о развитии гражданского общества в Кемеровской области.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4282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643966" y="642939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B830B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5680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44" y="6429396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B830B"/>
                </a:solidFill>
              </a:rPr>
              <a:t>16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62704886"/>
              </p:ext>
            </p:extLst>
          </p:nvPr>
        </p:nvGraphicFramePr>
        <p:xfrm>
          <a:off x="390760" y="4388151"/>
          <a:ext cx="3821199" cy="2021874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871309"/>
                <a:gridCol w="949890"/>
              </a:tblGrid>
              <a:tr h="46229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Количество описанных успешных практик НКО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15</a:t>
                      </a:r>
                      <a:endParaRPr lang="ru-RU" sz="1200" dirty="0"/>
                    </a:p>
                  </a:txBody>
                  <a:tcPr anchor="ctr"/>
                </a:tc>
              </a:tr>
              <a:tr h="46229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Количество информационных мероприятий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13</a:t>
                      </a:r>
                      <a:endParaRPr lang="ru-RU" sz="1200" dirty="0"/>
                    </a:p>
                  </a:txBody>
                  <a:tcPr anchor="ctr"/>
                </a:tc>
              </a:tr>
              <a:tr h="28448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Количество обучающих мероприятий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6</a:t>
                      </a:r>
                      <a:endParaRPr lang="ru-RU" sz="1200" dirty="0"/>
                    </a:p>
                  </a:txBody>
                  <a:tcPr anchor="ctr"/>
                </a:tc>
              </a:tr>
              <a:tr h="64009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Количество подготовленных информационно-методических материалов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kern="1200" baseline="0" dirty="0" smtClean="0"/>
                        <a:t>3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4436</TotalTime>
  <Words>2720</Words>
  <Application>Microsoft Office PowerPoint</Application>
  <PresentationFormat>Экран (4:3)</PresentationFormat>
  <Paragraphs>331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ФИНАНСОВЫЕ ИТОГИ 2018 ГОДА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WS9</cp:lastModifiedBy>
  <cp:revision>509</cp:revision>
  <dcterms:created xsi:type="dcterms:W3CDTF">2019-04-02T06:09:26Z</dcterms:created>
  <dcterms:modified xsi:type="dcterms:W3CDTF">2019-09-30T08:53:17Z</dcterms:modified>
</cp:coreProperties>
</file>